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7" r:id="rId3"/>
    <p:sldId id="273" r:id="rId4"/>
    <p:sldId id="259" r:id="rId5"/>
    <p:sldId id="351" r:id="rId6"/>
    <p:sldId id="352" r:id="rId7"/>
    <p:sldId id="353" r:id="rId8"/>
    <p:sldId id="354" r:id="rId9"/>
    <p:sldId id="355" r:id="rId10"/>
    <p:sldId id="356" r:id="rId11"/>
    <p:sldId id="260" r:id="rId12"/>
    <p:sldId id="261" r:id="rId13"/>
    <p:sldId id="337" r:id="rId14"/>
    <p:sldId id="283" r:id="rId15"/>
    <p:sldId id="302" r:id="rId16"/>
    <p:sldId id="303" r:id="rId17"/>
    <p:sldId id="300" r:id="rId18"/>
    <p:sldId id="299" r:id="rId19"/>
    <p:sldId id="305" r:id="rId20"/>
    <p:sldId id="306" r:id="rId21"/>
    <p:sldId id="307" r:id="rId22"/>
    <p:sldId id="348"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284" r:id="rId36"/>
    <p:sldId id="369" r:id="rId37"/>
    <p:sldId id="370" r:id="rId38"/>
    <p:sldId id="371" r:id="rId39"/>
    <p:sldId id="372" r:id="rId40"/>
    <p:sldId id="276" r:id="rId41"/>
    <p:sldId id="318" r:id="rId42"/>
    <p:sldId id="320" r:id="rId43"/>
    <p:sldId id="321" r:id="rId44"/>
    <p:sldId id="323" r:id="rId45"/>
    <p:sldId id="324" r:id="rId46"/>
    <p:sldId id="325" r:id="rId47"/>
    <p:sldId id="326" r:id="rId48"/>
    <p:sldId id="327" r:id="rId49"/>
    <p:sldId id="290" r:id="rId50"/>
    <p:sldId id="377" r:id="rId51"/>
    <p:sldId id="350" r:id="rId52"/>
    <p:sldId id="373" r:id="rId53"/>
    <p:sldId id="374" r:id="rId54"/>
    <p:sldId id="375" r:id="rId55"/>
    <p:sldId id="376" r:id="rId56"/>
    <p:sldId id="272"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76346" autoAdjust="0"/>
  </p:normalViewPr>
  <p:slideViewPr>
    <p:cSldViewPr snapToGrid="0">
      <p:cViewPr varScale="1">
        <p:scale>
          <a:sx n="51" d="100"/>
          <a:sy n="51" d="100"/>
        </p:scale>
        <p:origin x="-1452"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BE9563-E0F3-4E8D-97F5-986AA0D501D9}" type="datetimeFigureOut">
              <a:rPr lang="en-US" smtClean="0"/>
              <a:pPr/>
              <a:t>7/27/2017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2BD412-8024-485E-8D8B-89CADA3257FF}" type="slidenum">
              <a:rPr lang="en-US" smtClean="0"/>
              <a:pPr/>
              <a:t>‹#›</a:t>
            </a:fld>
            <a:endParaRPr lang="en-US"/>
          </a:p>
        </p:txBody>
      </p:sp>
    </p:spTree>
    <p:extLst>
      <p:ext uri="{BB962C8B-B14F-4D97-AF65-F5344CB8AC3E}">
        <p14:creationId xmlns="" xmlns:p14="http://schemas.microsoft.com/office/powerpoint/2010/main" val="128101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a:t>
            </a:fld>
            <a:endParaRPr lang="en-US"/>
          </a:p>
        </p:txBody>
      </p:sp>
    </p:spTree>
    <p:extLst>
      <p:ext uri="{BB962C8B-B14F-4D97-AF65-F5344CB8AC3E}">
        <p14:creationId xmlns="" xmlns:p14="http://schemas.microsoft.com/office/powerpoint/2010/main" val="49273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11</a:t>
            </a:fld>
            <a:endParaRPr lang="en-US"/>
          </a:p>
        </p:txBody>
      </p:sp>
    </p:spTree>
    <p:extLst>
      <p:ext uri="{BB962C8B-B14F-4D97-AF65-F5344CB8AC3E}">
        <p14:creationId xmlns="" xmlns:p14="http://schemas.microsoft.com/office/powerpoint/2010/main" val="154979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24</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25</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26</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27</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28</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29</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3</a:t>
            </a:fld>
            <a:endParaRPr lang="en-US"/>
          </a:p>
        </p:txBody>
      </p:sp>
    </p:spTree>
    <p:extLst>
      <p:ext uri="{BB962C8B-B14F-4D97-AF65-F5344CB8AC3E}">
        <p14:creationId xmlns="" xmlns:p14="http://schemas.microsoft.com/office/powerpoint/2010/main" val="692445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30</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31</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32</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33</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34</a:t>
            </a:fld>
            <a:endParaRPr lang="en-US"/>
          </a:p>
        </p:txBody>
      </p:sp>
    </p:spTree>
    <p:extLst>
      <p:ext uri="{BB962C8B-B14F-4D97-AF65-F5344CB8AC3E}">
        <p14:creationId xmlns:p14="http://schemas.microsoft.com/office/powerpoint/2010/main" xmlns="" val="2772757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35</a:t>
            </a:fld>
            <a:endParaRPr lang="en-US"/>
          </a:p>
        </p:txBody>
      </p:sp>
    </p:spTree>
    <p:extLst>
      <p:ext uri="{BB962C8B-B14F-4D97-AF65-F5344CB8AC3E}">
        <p14:creationId xmlns="" xmlns:p14="http://schemas.microsoft.com/office/powerpoint/2010/main" val="340353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36</a:t>
            </a:fld>
            <a:endParaRPr lang="en-US"/>
          </a:p>
        </p:txBody>
      </p:sp>
    </p:spTree>
    <p:extLst>
      <p:ext uri="{BB962C8B-B14F-4D97-AF65-F5344CB8AC3E}">
        <p14:creationId xmlns="" xmlns:p14="http://schemas.microsoft.com/office/powerpoint/2010/main" val="923227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37</a:t>
            </a:fld>
            <a:endParaRPr lang="en-US"/>
          </a:p>
        </p:txBody>
      </p:sp>
    </p:spTree>
    <p:extLst>
      <p:ext uri="{BB962C8B-B14F-4D97-AF65-F5344CB8AC3E}">
        <p14:creationId xmlns="" xmlns:p14="http://schemas.microsoft.com/office/powerpoint/2010/main" val="923227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a:t>
            </a:fld>
            <a:endParaRPr lang="en-US"/>
          </a:p>
        </p:txBody>
      </p:sp>
    </p:spTree>
    <p:extLst>
      <p:ext uri="{BB962C8B-B14F-4D97-AF65-F5344CB8AC3E}">
        <p14:creationId xmlns="" xmlns:p14="http://schemas.microsoft.com/office/powerpoint/2010/main" val="3240804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40</a:t>
            </a:fld>
            <a:endParaRPr lang="en-US"/>
          </a:p>
        </p:txBody>
      </p:sp>
    </p:spTree>
    <p:extLst>
      <p:ext uri="{BB962C8B-B14F-4D97-AF65-F5344CB8AC3E}">
        <p14:creationId xmlns="" xmlns:p14="http://schemas.microsoft.com/office/powerpoint/2010/main" val="677529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41</a:t>
            </a:fld>
            <a:endParaRPr lang="en-US"/>
          </a:p>
        </p:txBody>
      </p:sp>
    </p:spTree>
    <p:extLst>
      <p:ext uri="{BB962C8B-B14F-4D97-AF65-F5344CB8AC3E}">
        <p14:creationId xmlns="" xmlns:p14="http://schemas.microsoft.com/office/powerpoint/2010/main" val="2040987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42</a:t>
            </a:fld>
            <a:endParaRPr lang="en-US"/>
          </a:p>
        </p:txBody>
      </p:sp>
    </p:spTree>
    <p:extLst>
      <p:ext uri="{BB962C8B-B14F-4D97-AF65-F5344CB8AC3E}">
        <p14:creationId xmlns="" xmlns:p14="http://schemas.microsoft.com/office/powerpoint/2010/main" val="212721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43</a:t>
            </a:fld>
            <a:endParaRPr lang="en-US"/>
          </a:p>
        </p:txBody>
      </p:sp>
    </p:spTree>
    <p:extLst>
      <p:ext uri="{BB962C8B-B14F-4D97-AF65-F5344CB8AC3E}">
        <p14:creationId xmlns="" xmlns:p14="http://schemas.microsoft.com/office/powerpoint/2010/main" val="778531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pt-PT" baseline="0"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44</a:t>
            </a:fld>
            <a:endParaRPr lang="en-US"/>
          </a:p>
        </p:txBody>
      </p:sp>
    </p:spTree>
    <p:extLst>
      <p:ext uri="{BB962C8B-B14F-4D97-AF65-F5344CB8AC3E}">
        <p14:creationId xmlns="" xmlns:p14="http://schemas.microsoft.com/office/powerpoint/2010/main" val="546769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45</a:t>
            </a:fld>
            <a:endParaRPr lang="en-US"/>
          </a:p>
        </p:txBody>
      </p:sp>
    </p:spTree>
    <p:extLst>
      <p:ext uri="{BB962C8B-B14F-4D97-AF65-F5344CB8AC3E}">
        <p14:creationId xmlns="" xmlns:p14="http://schemas.microsoft.com/office/powerpoint/2010/main" val="2299566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pt-PT" dirty="0" smtClean="0"/>
          </a:p>
        </p:txBody>
      </p:sp>
      <p:sp>
        <p:nvSpPr>
          <p:cNvPr id="4" name="Slide Number Placeholder 3"/>
          <p:cNvSpPr>
            <a:spLocks noGrp="1"/>
          </p:cNvSpPr>
          <p:nvPr>
            <p:ph type="sldNum" sz="quarter" idx="10"/>
          </p:nvPr>
        </p:nvSpPr>
        <p:spPr/>
        <p:txBody>
          <a:bodyPr/>
          <a:lstStyle/>
          <a:p>
            <a:fld id="{382BD412-8024-485E-8D8B-89CADA3257FF}" type="slidenum">
              <a:rPr lang="en-US" smtClean="0"/>
              <a:pPr/>
              <a:t>46</a:t>
            </a:fld>
            <a:endParaRPr lang="en-US"/>
          </a:p>
        </p:txBody>
      </p:sp>
    </p:spTree>
    <p:extLst>
      <p:ext uri="{BB962C8B-B14F-4D97-AF65-F5344CB8AC3E}">
        <p14:creationId xmlns="" xmlns:p14="http://schemas.microsoft.com/office/powerpoint/2010/main" val="197011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47</a:t>
            </a:fld>
            <a:endParaRPr lang="en-US"/>
          </a:p>
        </p:txBody>
      </p:sp>
    </p:spTree>
    <p:extLst>
      <p:ext uri="{BB962C8B-B14F-4D97-AF65-F5344CB8AC3E}">
        <p14:creationId xmlns="" xmlns:p14="http://schemas.microsoft.com/office/powerpoint/2010/main" val="3394447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48</a:t>
            </a:fld>
            <a:endParaRPr lang="en-US"/>
          </a:p>
        </p:txBody>
      </p:sp>
    </p:spTree>
    <p:extLst>
      <p:ext uri="{BB962C8B-B14F-4D97-AF65-F5344CB8AC3E}">
        <p14:creationId xmlns="" xmlns:p14="http://schemas.microsoft.com/office/powerpoint/2010/main" val="845226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49</a:t>
            </a:fld>
            <a:endParaRPr lang="en-US"/>
          </a:p>
        </p:txBody>
      </p:sp>
    </p:spTree>
    <p:extLst>
      <p:ext uri="{BB962C8B-B14F-4D97-AF65-F5344CB8AC3E}">
        <p14:creationId xmlns="" xmlns:p14="http://schemas.microsoft.com/office/powerpoint/2010/main" val="130111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50</a:t>
            </a:fld>
            <a:endParaRPr lang="en-US"/>
          </a:p>
        </p:txBody>
      </p:sp>
    </p:spTree>
    <p:extLst>
      <p:ext uri="{BB962C8B-B14F-4D97-AF65-F5344CB8AC3E}">
        <p14:creationId xmlns="" xmlns:p14="http://schemas.microsoft.com/office/powerpoint/2010/main" val="1301113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51</a:t>
            </a:fld>
            <a:endParaRPr lang="en-US"/>
          </a:p>
        </p:txBody>
      </p:sp>
    </p:spTree>
    <p:extLst>
      <p:ext uri="{BB962C8B-B14F-4D97-AF65-F5344CB8AC3E}">
        <p14:creationId xmlns="" xmlns:p14="http://schemas.microsoft.com/office/powerpoint/2010/main" val="1183148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53</a:t>
            </a:fld>
            <a:endParaRPr lang="en-US"/>
          </a:p>
        </p:txBody>
      </p:sp>
    </p:spTree>
    <p:extLst>
      <p:ext uri="{BB962C8B-B14F-4D97-AF65-F5344CB8AC3E}">
        <p14:creationId xmlns:p14="http://schemas.microsoft.com/office/powerpoint/2010/main" xmlns="" val="4243925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55</a:t>
            </a:fld>
            <a:endParaRPr lang="en-US"/>
          </a:p>
        </p:txBody>
      </p:sp>
    </p:spTree>
    <p:extLst>
      <p:ext uri="{BB962C8B-B14F-4D97-AF65-F5344CB8AC3E}">
        <p14:creationId xmlns:p14="http://schemas.microsoft.com/office/powerpoint/2010/main" xmlns="" val="14957855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a:t>
            </a:r>
            <a:endParaRPr lang="en-US" dirty="0"/>
          </a:p>
        </p:txBody>
      </p:sp>
      <p:sp>
        <p:nvSpPr>
          <p:cNvPr id="4" name="Slide Number Placeholder 3"/>
          <p:cNvSpPr>
            <a:spLocks noGrp="1"/>
          </p:cNvSpPr>
          <p:nvPr>
            <p:ph type="sldNum" sz="quarter" idx="10"/>
          </p:nvPr>
        </p:nvSpPr>
        <p:spPr/>
        <p:txBody>
          <a:bodyPr/>
          <a:lstStyle/>
          <a:p>
            <a:fld id="{382BD412-8024-485E-8D8B-89CADA3257FF}" type="slidenum">
              <a:rPr lang="en-US" smtClean="0"/>
              <a:pPr/>
              <a:t>56</a:t>
            </a:fld>
            <a:endParaRPr lang="en-US"/>
          </a:p>
        </p:txBody>
      </p:sp>
    </p:spTree>
    <p:extLst>
      <p:ext uri="{BB962C8B-B14F-4D97-AF65-F5344CB8AC3E}">
        <p14:creationId xmlns="" xmlns:p14="http://schemas.microsoft.com/office/powerpoint/2010/main" val="403254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82BD412-8024-485E-8D8B-89CADA3257F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pPr/>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pPr/>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pPr/>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pPr/>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pPr/>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pPr/>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pPr/>
              <a:t>7/27/2017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pPr/>
              <a:t>7/27/2017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pPr/>
              <a:t>7/27/2017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hyperlink" Target="https://tools.ietf.org/html/rfc31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51710"/>
            <a:ext cx="12192000" cy="1641490"/>
          </a:xfrm>
        </p:spPr>
        <p:txBody>
          <a:bodyPr>
            <a:normAutofit/>
          </a:bodyPr>
          <a:lstStyle/>
          <a:p>
            <a:pPr algn="ctr"/>
            <a:r>
              <a:rPr lang="en-US" sz="8800" dirty="0" smtClean="0"/>
              <a:t>Build your stack with Scapy</a:t>
            </a:r>
            <a:endParaRPr lang="en-US" sz="8800" dirty="0"/>
          </a:p>
        </p:txBody>
      </p:sp>
      <p:sp>
        <p:nvSpPr>
          <p:cNvPr id="3" name="Subtitle 2"/>
          <p:cNvSpPr>
            <a:spLocks noGrp="1"/>
          </p:cNvSpPr>
          <p:nvPr>
            <p:ph type="subTitle" idx="1"/>
          </p:nvPr>
        </p:nvSpPr>
        <p:spPr/>
        <p:txBody>
          <a:bodyPr/>
          <a:lstStyle/>
          <a:p>
            <a:r>
              <a:rPr lang="en-US" dirty="0" smtClean="0"/>
              <a:t>For Fun and Profit</a:t>
            </a:r>
            <a:endParaRPr lang="en-US" dirty="0"/>
          </a:p>
        </p:txBody>
      </p:sp>
    </p:spTree>
    <p:extLst>
      <p:ext uri="{BB962C8B-B14F-4D97-AF65-F5344CB8AC3E}">
        <p14:creationId xmlns="" xmlns:p14="http://schemas.microsoft.com/office/powerpoint/2010/main" val="554862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a:p>
            <a:r>
              <a:rPr lang="en-US" dirty="0" smtClean="0"/>
              <a:t>Q: How many of you know how TCP/IP works? </a:t>
            </a:r>
          </a:p>
          <a:p>
            <a:r>
              <a:rPr lang="en-US" dirty="0" smtClean="0"/>
              <a:t>Q: How many or you have played with raw packets before?</a:t>
            </a:r>
          </a:p>
          <a:p>
            <a:r>
              <a:rPr lang="en-US" dirty="0" smtClean="0"/>
              <a:t>Q: How many of you are comfortable in python?</a:t>
            </a:r>
          </a:p>
          <a:p>
            <a:r>
              <a:rPr lang="en-US" dirty="0" smtClean="0"/>
              <a:t>Q: How many of you are blue teamers?</a:t>
            </a:r>
          </a:p>
          <a:p>
            <a:r>
              <a:rPr lang="en-US" dirty="0" smtClean="0"/>
              <a:t>Q: How many of you are red teamers?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tmux</a:t>
            </a:r>
            <a:r>
              <a:rPr lang="en-US" dirty="0" smtClean="0"/>
              <a:t> / Screen</a:t>
            </a:r>
            <a:endParaRPr lang="en-US" dirty="0"/>
          </a:p>
        </p:txBody>
      </p:sp>
      <p:sp>
        <p:nvSpPr>
          <p:cNvPr id="3" name="Content Placeholder 2"/>
          <p:cNvSpPr>
            <a:spLocks noGrp="1"/>
          </p:cNvSpPr>
          <p:nvPr>
            <p:ph idx="1"/>
          </p:nvPr>
        </p:nvSpPr>
        <p:spPr/>
        <p:txBody>
          <a:bodyPr/>
          <a:lstStyle/>
          <a:p>
            <a:r>
              <a:rPr lang="en-US" dirty="0" smtClean="0"/>
              <a:t>Used as a terminal multiplexer</a:t>
            </a:r>
          </a:p>
          <a:p>
            <a:r>
              <a:rPr lang="en-US" dirty="0" smtClean="0"/>
              <a:t>Allows  you to re-</a:t>
            </a:r>
            <a:r>
              <a:rPr lang="en-US" dirty="0" err="1" smtClean="0"/>
              <a:t>ssh</a:t>
            </a:r>
            <a:r>
              <a:rPr lang="en-US" dirty="0" smtClean="0"/>
              <a:t> without nohup nonsense</a:t>
            </a:r>
          </a:p>
          <a:p>
            <a:r>
              <a:rPr lang="en-US" dirty="0" smtClean="0"/>
              <a:t>Essential for headless</a:t>
            </a:r>
          </a:p>
          <a:p>
            <a:r>
              <a:rPr lang="en-US" dirty="0" smtClean="0"/>
              <a:t>Saves real-estate</a:t>
            </a:r>
          </a:p>
          <a:p>
            <a:r>
              <a:rPr lang="en-US" dirty="0" smtClean="0"/>
              <a:t>Scapy wants shells.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IPython</a:t>
            </a:r>
            <a:endParaRPr lang="en-US" dirty="0"/>
          </a:p>
        </p:txBody>
      </p:sp>
      <p:sp>
        <p:nvSpPr>
          <p:cNvPr id="3" name="Content Placeholder 2"/>
          <p:cNvSpPr>
            <a:spLocks noGrp="1"/>
          </p:cNvSpPr>
          <p:nvPr>
            <p:ph idx="1"/>
          </p:nvPr>
        </p:nvSpPr>
        <p:spPr/>
        <p:txBody>
          <a:bodyPr/>
          <a:lstStyle/>
          <a:p>
            <a:r>
              <a:rPr lang="en-US" dirty="0" err="1" smtClean="0"/>
              <a:t>ncurses</a:t>
            </a:r>
            <a:r>
              <a:rPr lang="en-US" dirty="0" smtClean="0"/>
              <a:t> based</a:t>
            </a:r>
          </a:p>
          <a:p>
            <a:pPr lvl="1"/>
            <a:r>
              <a:rPr lang="en-US" dirty="0" smtClean="0"/>
              <a:t>We don’t need no </a:t>
            </a:r>
            <a:r>
              <a:rPr lang="en-US" dirty="0" err="1" smtClean="0"/>
              <a:t>stinkin</a:t>
            </a:r>
            <a:r>
              <a:rPr lang="en-US" dirty="0" smtClean="0"/>
              <a:t> GUI</a:t>
            </a:r>
          </a:p>
          <a:p>
            <a:r>
              <a:rPr lang="en-US" dirty="0" smtClean="0"/>
              <a:t>Tab it out</a:t>
            </a:r>
          </a:p>
          <a:p>
            <a:r>
              <a:rPr lang="en-US" dirty="0" smtClean="0"/>
              <a:t>?</a:t>
            </a:r>
          </a:p>
          <a:p>
            <a:r>
              <a:rPr lang="en-US" dirty="0" smtClean="0"/>
              <a:t>When used with Scapy</a:t>
            </a:r>
          </a:p>
          <a:p>
            <a:pPr lvl="1"/>
            <a:r>
              <a:rPr lang="en-US" dirty="0" smtClean="0"/>
              <a:t>Endless results</a:t>
            </a:r>
          </a:p>
          <a:p>
            <a:pPr lvl="1"/>
            <a:r>
              <a:rPr lang="en-US" dirty="0" smtClean="0"/>
              <a:t>Severe happiness</a:t>
            </a:r>
          </a:p>
          <a:p>
            <a:pPr lvl="1"/>
            <a:r>
              <a:rPr lang="en-US" dirty="0" err="1" smtClean="0"/>
              <a:t>Pwnage</a:t>
            </a: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802.11</a:t>
            </a:r>
            <a:endParaRPr lang="en-US" dirty="0"/>
          </a:p>
        </p:txBody>
      </p:sp>
      <p:sp>
        <p:nvSpPr>
          <p:cNvPr id="3" name="Content Placeholder 2"/>
          <p:cNvSpPr>
            <a:spLocks noGrp="1"/>
          </p:cNvSpPr>
          <p:nvPr>
            <p:ph idx="1"/>
          </p:nvPr>
        </p:nvSpPr>
        <p:spPr/>
        <p:txBody>
          <a:bodyPr/>
          <a:lstStyle/>
          <a:p>
            <a:r>
              <a:rPr lang="en-US" dirty="0" smtClean="0"/>
              <a:t>Radio waves are all around us</a:t>
            </a:r>
          </a:p>
          <a:p>
            <a:r>
              <a:rPr lang="en-US" dirty="0" smtClean="0"/>
              <a:t>Works off the concept of “Shared Medium”</a:t>
            </a:r>
          </a:p>
          <a:p>
            <a:r>
              <a:rPr lang="en-US" dirty="0" smtClean="0"/>
              <a:t>All we have to do, is listen</a:t>
            </a:r>
          </a:p>
          <a:p>
            <a:pPr lvl="1"/>
            <a:r>
              <a:rPr lang="en-US" dirty="0" smtClean="0"/>
              <a:t>Can’t hide from me….</a:t>
            </a:r>
          </a:p>
          <a:p>
            <a:endParaRPr lang="en-US" dirty="0"/>
          </a:p>
        </p:txBody>
      </p:sp>
      <p:pic>
        <p:nvPicPr>
          <p:cNvPr id="16386" name="Picture 2" descr="Image result for nikola tesla"/>
          <p:cNvPicPr>
            <a:picLocks noChangeAspect="1" noChangeArrowheads="1"/>
          </p:cNvPicPr>
          <p:nvPr/>
        </p:nvPicPr>
        <p:blipFill>
          <a:blip r:embed="rId3"/>
          <a:srcRect/>
          <a:stretch>
            <a:fillRect/>
          </a:stretch>
        </p:blipFill>
        <p:spPr bwMode="auto">
          <a:xfrm>
            <a:off x="9334500" y="5257800"/>
            <a:ext cx="2857500" cy="1600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Useful 802.11 Acronyms</a:t>
            </a:r>
            <a:endParaRPr lang="en-US" dirty="0"/>
          </a:p>
        </p:txBody>
      </p:sp>
      <p:sp>
        <p:nvSpPr>
          <p:cNvPr id="3" name="Content Placeholder 2"/>
          <p:cNvSpPr>
            <a:spLocks noGrp="1"/>
          </p:cNvSpPr>
          <p:nvPr>
            <p:ph idx="1"/>
          </p:nvPr>
        </p:nvSpPr>
        <p:spPr/>
        <p:txBody>
          <a:bodyPr>
            <a:normAutofit/>
          </a:bodyPr>
          <a:lstStyle/>
          <a:p>
            <a:r>
              <a:rPr lang="en-US" dirty="0" smtClean="0"/>
              <a:t>Authenticator: An entity at one end of a point-to-point LAN segment that facilitates authentication of the entity attached to the other end of that link. (IEEE Std 802.1X-2004)</a:t>
            </a:r>
          </a:p>
          <a:p>
            <a:r>
              <a:rPr lang="en-US" dirty="0" smtClean="0"/>
              <a:t>BSSID: Basic Service Set Identifier.  Commonly known as the MAC address of a specific Access Point.</a:t>
            </a:r>
          </a:p>
          <a:p>
            <a:r>
              <a:rPr lang="en-US" dirty="0" smtClean="0"/>
              <a:t>Distribution system (DS): A system used to interconnect a set of basic service sets (BSSs) and integrated local area networks (LANs) to create an extended service set (ESS).</a:t>
            </a:r>
          </a:p>
          <a:p>
            <a:r>
              <a:rPr lang="en-US" dirty="0" smtClean="0"/>
              <a:t>ESSID: Extended Service Set Identifier.  Commonly referred to as the SSID and known by the masses as the “Network Name”.</a:t>
            </a:r>
          </a:p>
          <a:p>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Useful 802.11 Acronyms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Group Temporal Key (GTK): A random value, assigned by the group source, which is used to protect group addressed medium access control (MAC) protocol data units (MPDUs) from that source. The GTK might be derived from a group master key (GMK).</a:t>
            </a:r>
          </a:p>
          <a:p>
            <a:r>
              <a:rPr lang="en-US" dirty="0" smtClean="0"/>
              <a:t>Medium Access Control (MAC) Protocol Data Unit (MPDU): The unit of data exchanged between two peer MAC entities using the services of the physical layer (PHY).</a:t>
            </a:r>
          </a:p>
          <a:p>
            <a:r>
              <a:rPr lang="en-US" dirty="0" smtClean="0"/>
              <a:t>Pairwise Master Key (PMK): The key derived from a key generated by an Extensible Authentication Protocol (EAP) method or obtained directly from a preshared key (PSK).</a:t>
            </a:r>
          </a:p>
          <a:p>
            <a:r>
              <a:rPr lang="en-US" dirty="0" smtClean="0"/>
              <a:t>Pairwise Transient Key (PTK): A concatenation of session keys derived from the pairwise master key (PMK) or from the PMK-R1. Its components include a key confirmation key (KCK), a key encryption key (KEK), and one or more temporal keys that are used to protect information exchanged over the link.</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Useful 802.11 Acronyms</a:t>
            </a:r>
            <a:endParaRPr lang="en-US" dirty="0"/>
          </a:p>
        </p:txBody>
      </p:sp>
      <p:sp>
        <p:nvSpPr>
          <p:cNvPr id="3" name="Content Placeholder 2"/>
          <p:cNvSpPr>
            <a:spLocks noGrp="1"/>
          </p:cNvSpPr>
          <p:nvPr>
            <p:ph idx="1"/>
          </p:nvPr>
        </p:nvSpPr>
        <p:spPr/>
        <p:txBody>
          <a:bodyPr>
            <a:normAutofit/>
          </a:bodyPr>
          <a:lstStyle/>
          <a:p>
            <a:r>
              <a:rPr lang="en-US" dirty="0" smtClean="0"/>
              <a:t>Station (STA): A logical entity that is a single addressable instance of a medium access control (MAC) and physical layer (PHY) interface to the wireless medium (WM).</a:t>
            </a:r>
          </a:p>
          <a:p>
            <a:r>
              <a:rPr lang="en-US" dirty="0" smtClean="0"/>
              <a:t>Supplicant: An entity at one end of a point-to-point LAN segment that is being authenticated by an Authenticator attached to the other end of that link. (IEEE Std 802.1X-2004)</a:t>
            </a:r>
          </a:p>
          <a:p>
            <a:endParaRPr lang="en-US" dirty="0" smtClean="0"/>
          </a:p>
          <a:p>
            <a:endParaRPr lang="en-US" dirty="0" smtClean="0"/>
          </a:p>
          <a:p>
            <a:endParaRPr lang="en-US" dirty="0" smtClean="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130300" y="1846518"/>
            <a:ext cx="10256141" cy="4312982"/>
          </a:xfrm>
          <a:prstGeom prst="rect">
            <a:avLst/>
          </a:prstGeom>
          <a:noFill/>
          <a:ln w="9525">
            <a:noFill/>
            <a:miter lim="800000"/>
            <a:headEnd/>
            <a:tailEnd/>
          </a:ln>
        </p:spPr>
      </p:pic>
      <p:sp>
        <p:nvSpPr>
          <p:cNvPr id="2" name="Title 1"/>
          <p:cNvSpPr>
            <a:spLocks noGrp="1"/>
          </p:cNvSpPr>
          <p:nvPr>
            <p:ph type="title"/>
          </p:nvPr>
        </p:nvSpPr>
        <p:spPr/>
        <p:txBody>
          <a:bodyPr/>
          <a:lstStyle/>
          <a:p>
            <a:pPr algn="ctr"/>
            <a:r>
              <a:rPr lang="en-US" dirty="0" smtClean="0"/>
              <a:t>From-DS and To-DS</a:t>
            </a:r>
            <a:endParaRPr lang="en-US" dirty="0"/>
          </a:p>
        </p:txBody>
      </p:sp>
      <p:sp>
        <p:nvSpPr>
          <p:cNvPr id="4" name="Rectangle 3"/>
          <p:cNvSpPr/>
          <p:nvPr/>
        </p:nvSpPr>
        <p:spPr>
          <a:xfrm>
            <a:off x="1358900" y="3949700"/>
            <a:ext cx="9804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58900" y="4559300"/>
            <a:ext cx="9804400" cy="86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Address Fields</a:t>
            </a:r>
            <a:endParaRPr lang="en-US" dirty="0"/>
          </a:p>
        </p:txBody>
      </p:sp>
      <p:pic>
        <p:nvPicPr>
          <p:cNvPr id="3" name="Picture 2"/>
          <p:cNvPicPr>
            <a:picLocks noChangeAspect="1" noChangeArrowheads="1"/>
          </p:cNvPicPr>
          <p:nvPr/>
        </p:nvPicPr>
        <p:blipFill>
          <a:blip r:embed="rId3"/>
          <a:srcRect/>
          <a:stretch>
            <a:fillRect/>
          </a:stretch>
        </p:blipFill>
        <p:spPr bwMode="auto">
          <a:xfrm>
            <a:off x="1111250" y="2595563"/>
            <a:ext cx="10269745" cy="2903537"/>
          </a:xfrm>
          <a:prstGeom prst="rect">
            <a:avLst/>
          </a:prstGeom>
          <a:noFill/>
          <a:ln w="9525">
            <a:noFill/>
            <a:miter lim="800000"/>
            <a:headEnd/>
            <a:tailEnd/>
          </a:ln>
        </p:spPr>
      </p:pic>
      <p:sp>
        <p:nvSpPr>
          <p:cNvPr id="4" name="Rectangle 3"/>
          <p:cNvSpPr/>
          <p:nvPr/>
        </p:nvSpPr>
        <p:spPr>
          <a:xfrm>
            <a:off x="1117600" y="2590800"/>
            <a:ext cx="3873500" cy="1249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480300" y="2590800"/>
            <a:ext cx="3873500" cy="1249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Crazy Memory Time</a:t>
            </a:r>
            <a:endParaRPr lang="en-US" dirty="0"/>
          </a:p>
        </p:txBody>
      </p:sp>
      <p:sp>
        <p:nvSpPr>
          <p:cNvPr id="3" name="Content Placeholder 2"/>
          <p:cNvSpPr>
            <a:spLocks noGrp="1"/>
          </p:cNvSpPr>
          <p:nvPr>
            <p:ph idx="1"/>
          </p:nvPr>
        </p:nvSpPr>
        <p:spPr/>
        <p:txBody>
          <a:bodyPr/>
          <a:lstStyle/>
          <a:p>
            <a:r>
              <a:rPr lang="en-US" dirty="0" smtClean="0"/>
              <a:t>Remember To First</a:t>
            </a:r>
          </a:p>
          <a:p>
            <a:pPr lvl="1"/>
            <a:r>
              <a:rPr lang="en-US" dirty="0" err="1" smtClean="0"/>
              <a:t>‘Tis</a:t>
            </a:r>
            <a:r>
              <a:rPr lang="en-US" dirty="0" smtClean="0"/>
              <a:t> better TO give than to receive</a:t>
            </a:r>
          </a:p>
          <a:p>
            <a:r>
              <a:rPr lang="en-US" dirty="0" smtClean="0"/>
              <a:t>Next remember BSD</a:t>
            </a:r>
          </a:p>
          <a:p>
            <a:pPr lvl="1"/>
            <a:r>
              <a:rPr lang="en-US" dirty="0" smtClean="0"/>
              <a:t>That crazy operating system TO give to your friends</a:t>
            </a:r>
          </a:p>
          <a:p>
            <a:pPr lvl="2"/>
            <a:r>
              <a:rPr lang="en-US" dirty="0" smtClean="0"/>
              <a:t>BSSID</a:t>
            </a:r>
          </a:p>
          <a:p>
            <a:pPr lvl="2"/>
            <a:r>
              <a:rPr lang="en-US" dirty="0" smtClean="0"/>
              <a:t>SOURCE</a:t>
            </a:r>
          </a:p>
          <a:p>
            <a:pPr lvl="2"/>
            <a:r>
              <a:rPr lang="en-US" dirty="0" smtClean="0"/>
              <a:t>DESTINATION</a:t>
            </a:r>
          </a:p>
          <a:p>
            <a:pPr lvl="3"/>
            <a:r>
              <a:rPr lang="en-US" dirty="0" smtClean="0"/>
              <a:t>To-DS</a:t>
            </a:r>
            <a:endParaRPr lang="en-US" dirty="0"/>
          </a:p>
        </p:txBody>
      </p:sp>
      <p:pic>
        <p:nvPicPr>
          <p:cNvPr id="88066" name="Picture 2" descr="Image result for crazy Open BSD"/>
          <p:cNvPicPr>
            <a:picLocks noChangeAspect="1" noChangeArrowheads="1"/>
          </p:cNvPicPr>
          <p:nvPr/>
        </p:nvPicPr>
        <p:blipFill>
          <a:blip r:embed="rId3"/>
          <a:srcRect/>
          <a:stretch>
            <a:fillRect/>
          </a:stretch>
        </p:blipFill>
        <p:spPr bwMode="auto">
          <a:xfrm>
            <a:off x="6096000" y="4810124"/>
            <a:ext cx="6096000" cy="204787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Disclaimer</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We do not pretend to know everything about the topics discussed in this workshop.  If you happen to know that we are for a fact wrong about something, don’t just sit there quietly, SPEAK UP.</a:t>
            </a:r>
          </a:p>
          <a:p>
            <a:pPr>
              <a:buNone/>
            </a:pPr>
            <a:endParaRPr lang="en-US" dirty="0" smtClean="0"/>
          </a:p>
          <a:p>
            <a:pPr>
              <a:buNone/>
            </a:pPr>
            <a:r>
              <a:rPr lang="en-US" dirty="0" smtClean="0"/>
              <a:t>If you have a question about anything discussed in this workshop, SPEAK UP.  There are no stupid or dumb questions.  Odds are, the smart looking person next to you is more lost than you are.  SPEAK UP, and ask those questions!</a:t>
            </a:r>
          </a:p>
          <a:p>
            <a:pPr>
              <a:buNone/>
            </a:pPr>
            <a:endParaRPr lang="en-US" dirty="0" smtClean="0"/>
          </a:p>
          <a:p>
            <a:pPr>
              <a:buNone/>
            </a:pPr>
            <a:r>
              <a:rPr lang="en-US" dirty="0" smtClean="0"/>
              <a:t>We won’t get mad at ya for doing so.  We might even buy you a beer!</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Crazy Memory Time</a:t>
            </a:r>
            <a:endParaRPr lang="en-US" dirty="0"/>
          </a:p>
        </p:txBody>
      </p:sp>
      <p:sp>
        <p:nvSpPr>
          <p:cNvPr id="3" name="Content Placeholder 2"/>
          <p:cNvSpPr>
            <a:spLocks noGrp="1"/>
          </p:cNvSpPr>
          <p:nvPr>
            <p:ph idx="1"/>
          </p:nvPr>
        </p:nvSpPr>
        <p:spPr/>
        <p:txBody>
          <a:bodyPr/>
          <a:lstStyle/>
          <a:p>
            <a:r>
              <a:rPr lang="en-US" dirty="0" smtClean="0"/>
              <a:t>Smart people use Databases (DBS), not Excel</a:t>
            </a:r>
          </a:p>
          <a:p>
            <a:pPr lvl="1"/>
            <a:r>
              <a:rPr lang="en-US" dirty="0" smtClean="0"/>
              <a:t>Excel Sucks</a:t>
            </a:r>
            <a:endParaRPr lang="en-US" dirty="0"/>
          </a:p>
          <a:p>
            <a:pPr lvl="2"/>
            <a:r>
              <a:rPr lang="en-US" dirty="0" smtClean="0"/>
              <a:t>Destination</a:t>
            </a:r>
          </a:p>
          <a:p>
            <a:pPr lvl="2"/>
            <a:r>
              <a:rPr lang="en-US" dirty="0" smtClean="0"/>
              <a:t>BSSID</a:t>
            </a:r>
          </a:p>
          <a:p>
            <a:pPr lvl="2"/>
            <a:r>
              <a:rPr lang="en-US" dirty="0" smtClean="0"/>
              <a:t>Source</a:t>
            </a:r>
          </a:p>
          <a:p>
            <a:pPr lvl="3"/>
            <a:r>
              <a:rPr lang="en-US" dirty="0" smtClean="0"/>
              <a:t>From-DS</a:t>
            </a:r>
          </a:p>
        </p:txBody>
      </p:sp>
      <p:pic>
        <p:nvPicPr>
          <p:cNvPr id="86018" name="Picture 2" descr="Image result for Excel hate meme"/>
          <p:cNvPicPr>
            <a:picLocks noChangeAspect="1" noChangeArrowheads="1"/>
          </p:cNvPicPr>
          <p:nvPr/>
        </p:nvPicPr>
        <p:blipFill>
          <a:blip r:embed="rId3"/>
          <a:srcRect/>
          <a:stretch>
            <a:fillRect/>
          </a:stretch>
        </p:blipFill>
        <p:spPr bwMode="auto">
          <a:xfrm>
            <a:off x="8610600" y="4262572"/>
            <a:ext cx="3581400" cy="259542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Crazy Memory Time</a:t>
            </a:r>
            <a:endParaRPr lang="en-US" dirty="0"/>
          </a:p>
        </p:txBody>
      </p:sp>
      <p:sp>
        <p:nvSpPr>
          <p:cNvPr id="3" name="Content Placeholder 2"/>
          <p:cNvSpPr>
            <a:spLocks noGrp="1"/>
          </p:cNvSpPr>
          <p:nvPr>
            <p:ph idx="1"/>
          </p:nvPr>
        </p:nvSpPr>
        <p:spPr/>
        <p:txBody>
          <a:bodyPr/>
          <a:lstStyle/>
          <a:p>
            <a:r>
              <a:rPr lang="en-US" dirty="0" smtClean="0"/>
              <a:t>Learn your Scapy Decimals for Direction</a:t>
            </a:r>
          </a:p>
          <a:p>
            <a:pPr lvl="1"/>
            <a:r>
              <a:rPr lang="en-US" dirty="0" smtClean="0"/>
              <a:t>1 - To-DS</a:t>
            </a:r>
          </a:p>
          <a:p>
            <a:pPr lvl="1"/>
            <a:r>
              <a:rPr lang="en-US" dirty="0" smtClean="0"/>
              <a:t>2 - From-DS</a:t>
            </a:r>
          </a:p>
          <a:p>
            <a:pPr lvl="1"/>
            <a:r>
              <a:rPr lang="en-US" dirty="0" smtClean="0"/>
              <a:t>65 - To-DS (with Encryption)</a:t>
            </a:r>
          </a:p>
          <a:p>
            <a:pPr lvl="1"/>
            <a:r>
              <a:rPr lang="en-US" dirty="0" smtClean="0"/>
              <a:t>66 - From-DS (with Encryption)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Crazy Memory Time</a:t>
            </a:r>
            <a:endParaRPr lang="en-US" dirty="0"/>
          </a:p>
        </p:txBody>
      </p:sp>
      <p:sp>
        <p:nvSpPr>
          <p:cNvPr id="3" name="Content Placeholder 2"/>
          <p:cNvSpPr>
            <a:spLocks noGrp="1"/>
          </p:cNvSpPr>
          <p:nvPr>
            <p:ph idx="1"/>
          </p:nvPr>
        </p:nvSpPr>
        <p:spPr/>
        <p:txBody>
          <a:bodyPr/>
          <a:lstStyle/>
          <a:p>
            <a:r>
              <a:rPr lang="en-US" dirty="0" smtClean="0"/>
              <a:t>Learn your Scapy Decimals for Type</a:t>
            </a:r>
          </a:p>
          <a:p>
            <a:pPr lvl="1"/>
            <a:r>
              <a:rPr lang="en-US" dirty="0" smtClean="0"/>
              <a:t>0 - </a:t>
            </a:r>
            <a:r>
              <a:rPr lang="en-US" dirty="0" smtClean="0">
                <a:solidFill>
                  <a:srgbClr val="FFFF00"/>
                </a:solidFill>
              </a:rPr>
              <a:t>M</a:t>
            </a:r>
            <a:r>
              <a:rPr lang="en-US" dirty="0" smtClean="0"/>
              <a:t>anagement</a:t>
            </a:r>
          </a:p>
          <a:p>
            <a:pPr lvl="1"/>
            <a:r>
              <a:rPr lang="en-US" dirty="0" smtClean="0"/>
              <a:t>1 - </a:t>
            </a:r>
            <a:r>
              <a:rPr lang="en-US" dirty="0" smtClean="0">
                <a:solidFill>
                  <a:srgbClr val="FFFF00"/>
                </a:solidFill>
              </a:rPr>
              <a:t>C</a:t>
            </a:r>
            <a:r>
              <a:rPr lang="en-US" dirty="0" smtClean="0"/>
              <a:t>ontrol</a:t>
            </a:r>
          </a:p>
          <a:p>
            <a:pPr lvl="1"/>
            <a:r>
              <a:rPr lang="en-US" dirty="0" smtClean="0"/>
              <a:t>2 - </a:t>
            </a:r>
            <a:r>
              <a:rPr lang="en-US" dirty="0" smtClean="0">
                <a:solidFill>
                  <a:srgbClr val="FFFF00"/>
                </a:solidFill>
              </a:rPr>
              <a:t>D</a:t>
            </a:r>
            <a:r>
              <a:rPr lang="en-US" dirty="0" smtClean="0"/>
              <a:t>ata</a:t>
            </a:r>
          </a:p>
          <a:p>
            <a:pPr lvl="1">
              <a:buNone/>
            </a:pPr>
            <a:endParaRPr lang="en-US" dirty="0" smtClean="0"/>
          </a:p>
          <a:p>
            <a:pPr lvl="1">
              <a:buNone/>
            </a:pPr>
            <a:r>
              <a:rPr lang="en-US" dirty="0" smtClean="0">
                <a:solidFill>
                  <a:srgbClr val="FFFF00"/>
                </a:solidFill>
              </a:rPr>
              <a:t>“First you have to Manage, then you can Control the Data”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Crazy Memory Time</a:t>
            </a:r>
            <a:endParaRPr lang="en-US" dirty="0"/>
          </a:p>
        </p:txBody>
      </p:sp>
      <p:sp>
        <p:nvSpPr>
          <p:cNvPr id="3" name="Content Placeholder 2"/>
          <p:cNvSpPr>
            <a:spLocks noGrp="1"/>
          </p:cNvSpPr>
          <p:nvPr>
            <p:ph idx="1"/>
          </p:nvPr>
        </p:nvSpPr>
        <p:spPr/>
        <p:txBody>
          <a:bodyPr/>
          <a:lstStyle/>
          <a:p>
            <a:r>
              <a:rPr lang="en-US" dirty="0" smtClean="0"/>
              <a:t>All of this corresponds to the Dot11 Class</a:t>
            </a:r>
          </a:p>
          <a:p>
            <a:pPr lvl="1"/>
            <a:r>
              <a:rPr lang="en-US" dirty="0" smtClean="0">
                <a:solidFill>
                  <a:srgbClr val="FF0000"/>
                </a:solidFill>
              </a:rPr>
              <a:t>FCfield</a:t>
            </a:r>
          </a:p>
          <a:p>
            <a:pPr lvl="1"/>
            <a:r>
              <a:rPr lang="en-US" dirty="0" smtClean="0"/>
              <a:t>addr1</a:t>
            </a:r>
          </a:p>
          <a:p>
            <a:pPr lvl="1"/>
            <a:r>
              <a:rPr lang="en-US" dirty="0" smtClean="0"/>
              <a:t>addr2</a:t>
            </a:r>
          </a:p>
          <a:p>
            <a:pPr lvl="1"/>
            <a:r>
              <a:rPr lang="en-US" dirty="0" smtClean="0"/>
              <a:t>addr3</a:t>
            </a:r>
          </a:p>
          <a:p>
            <a:pPr lvl="1"/>
            <a:r>
              <a:rPr lang="en-US" dirty="0" smtClean="0">
                <a:solidFill>
                  <a:srgbClr val="FFFF00"/>
                </a:solidFill>
              </a:rPr>
              <a:t>type</a:t>
            </a:r>
          </a:p>
          <a:p>
            <a:r>
              <a:rPr lang="en-US" dirty="0" smtClean="0"/>
              <a:t>Learn how to manipulate and interpret the above</a:t>
            </a:r>
          </a:p>
          <a:p>
            <a:pPr lvl="1"/>
            <a:r>
              <a:rPr lang="en-US" dirty="0" smtClean="0"/>
              <a:t>The world is your oyster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pPr lvl="1"/>
            <a:r>
              <a:rPr lang="en-US" dirty="0" err="1" smtClean="0"/>
              <a:t>syn</a:t>
            </a:r>
            <a:r>
              <a:rPr lang="en-US" dirty="0" smtClean="0"/>
              <a:t> , </a:t>
            </a:r>
            <a:r>
              <a:rPr lang="en-US" dirty="0" err="1" smtClean="0"/>
              <a:t>syn</a:t>
            </a:r>
            <a:r>
              <a:rPr lang="en-US" dirty="0" smtClean="0"/>
              <a:t>/</a:t>
            </a:r>
            <a:r>
              <a:rPr lang="en-US" dirty="0" err="1" smtClean="0"/>
              <a:t>ack</a:t>
            </a:r>
            <a:r>
              <a:rPr lang="en-US" dirty="0" smtClean="0"/>
              <a:t>, </a:t>
            </a:r>
            <a:r>
              <a:rPr lang="en-US" dirty="0" err="1" smtClean="0"/>
              <a:t>ack</a:t>
            </a:r>
            <a:endParaRPr lang="en-US" dirty="0" smtClean="0"/>
          </a:p>
          <a:p>
            <a:pPr lvl="1"/>
            <a:r>
              <a:rPr lang="en-US" dirty="0" smtClean="0"/>
              <a:t>FIN, PSH, URG</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pPr lvl="1"/>
            <a:r>
              <a:rPr lang="en-US" dirty="0" err="1" smtClean="0"/>
              <a:t>syn</a:t>
            </a:r>
            <a:r>
              <a:rPr lang="en-US" dirty="0" smtClean="0"/>
              <a:t> , </a:t>
            </a:r>
            <a:r>
              <a:rPr lang="en-US" dirty="0" err="1" smtClean="0"/>
              <a:t>syn</a:t>
            </a:r>
            <a:r>
              <a:rPr lang="en-US" dirty="0" smtClean="0"/>
              <a:t>/</a:t>
            </a:r>
            <a:r>
              <a:rPr lang="en-US" dirty="0" err="1" smtClean="0"/>
              <a:t>ack</a:t>
            </a:r>
            <a:r>
              <a:rPr lang="en-US" dirty="0" smtClean="0"/>
              <a:t>, </a:t>
            </a:r>
            <a:r>
              <a:rPr lang="en-US" dirty="0" err="1" smtClean="0"/>
              <a:t>ack</a:t>
            </a:r>
            <a:endParaRPr lang="en-US" dirty="0" smtClean="0"/>
          </a:p>
          <a:p>
            <a:pPr lvl="1"/>
            <a:r>
              <a:rPr lang="en-US" dirty="0" smtClean="0"/>
              <a:t>FIN, PSH, URG</a:t>
            </a:r>
          </a:p>
          <a:p>
            <a:r>
              <a:rPr lang="en-US" dirty="0" smtClean="0"/>
              <a:t>How do you attack TCP?</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pPr lvl="1"/>
            <a:r>
              <a:rPr lang="en-US" dirty="0" err="1" smtClean="0"/>
              <a:t>syn</a:t>
            </a:r>
            <a:r>
              <a:rPr lang="en-US" dirty="0" smtClean="0"/>
              <a:t> , </a:t>
            </a:r>
            <a:r>
              <a:rPr lang="en-US" dirty="0" err="1" smtClean="0"/>
              <a:t>syn</a:t>
            </a:r>
            <a:r>
              <a:rPr lang="en-US" dirty="0" smtClean="0"/>
              <a:t>/</a:t>
            </a:r>
            <a:r>
              <a:rPr lang="en-US" dirty="0" err="1" smtClean="0"/>
              <a:t>ack</a:t>
            </a:r>
            <a:r>
              <a:rPr lang="en-US" dirty="0" smtClean="0"/>
              <a:t>, </a:t>
            </a:r>
            <a:r>
              <a:rPr lang="en-US" dirty="0" err="1" smtClean="0"/>
              <a:t>ack</a:t>
            </a:r>
            <a:endParaRPr lang="en-US" dirty="0" smtClean="0"/>
          </a:p>
          <a:p>
            <a:pPr lvl="1"/>
            <a:r>
              <a:rPr lang="en-US" dirty="0" smtClean="0"/>
              <a:t>FIN, PSH, URG</a:t>
            </a:r>
          </a:p>
          <a:p>
            <a:r>
              <a:rPr lang="en-US" dirty="0" smtClean="0"/>
              <a:t>How do you attack TCP?</a:t>
            </a:r>
          </a:p>
          <a:p>
            <a:pPr lvl="1"/>
            <a:r>
              <a:rPr lang="en-US" dirty="0" smtClean="0"/>
              <a:t>Sequence and Acknowledgement numbers</a:t>
            </a:r>
          </a:p>
          <a:p>
            <a:pPr lvl="1"/>
            <a:r>
              <a:rPr lang="en-US" dirty="0" smtClean="0"/>
              <a:t>First horse across the finish line, wins</a:t>
            </a:r>
          </a:p>
          <a:p>
            <a:endParaRPr lang="en-US" dirty="0"/>
          </a:p>
        </p:txBody>
      </p:sp>
      <p:pic>
        <p:nvPicPr>
          <p:cNvPr id="4098" name="Picture 2" descr="Image result for horse finish line funny"/>
          <p:cNvPicPr>
            <a:picLocks noChangeAspect="1" noChangeArrowheads="1"/>
          </p:cNvPicPr>
          <p:nvPr/>
        </p:nvPicPr>
        <p:blipFill>
          <a:blip r:embed="rId3"/>
          <a:srcRect/>
          <a:stretch>
            <a:fillRect/>
          </a:stretch>
        </p:blipFill>
        <p:spPr bwMode="auto">
          <a:xfrm>
            <a:off x="7734300" y="2290762"/>
            <a:ext cx="4457700" cy="313372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pPr lvl="1"/>
            <a:r>
              <a:rPr lang="en-US" dirty="0" err="1" smtClean="0"/>
              <a:t>syn</a:t>
            </a:r>
            <a:r>
              <a:rPr lang="en-US" dirty="0" smtClean="0"/>
              <a:t> , </a:t>
            </a:r>
            <a:r>
              <a:rPr lang="en-US" dirty="0" err="1" smtClean="0"/>
              <a:t>syn</a:t>
            </a:r>
            <a:r>
              <a:rPr lang="en-US" dirty="0" smtClean="0"/>
              <a:t>/</a:t>
            </a:r>
            <a:r>
              <a:rPr lang="en-US" dirty="0" err="1" smtClean="0"/>
              <a:t>ack</a:t>
            </a:r>
            <a:r>
              <a:rPr lang="en-US" dirty="0" smtClean="0"/>
              <a:t>, </a:t>
            </a:r>
            <a:r>
              <a:rPr lang="en-US" dirty="0" err="1" smtClean="0"/>
              <a:t>ack</a:t>
            </a:r>
            <a:endParaRPr lang="en-US" dirty="0" smtClean="0"/>
          </a:p>
          <a:p>
            <a:pPr lvl="1"/>
            <a:r>
              <a:rPr lang="en-US" dirty="0" smtClean="0"/>
              <a:t>FIN, PSH, URG</a:t>
            </a:r>
          </a:p>
          <a:p>
            <a:r>
              <a:rPr lang="en-US" dirty="0" smtClean="0"/>
              <a:t>How do you attack TCP?</a:t>
            </a:r>
          </a:p>
          <a:p>
            <a:pPr lvl="1"/>
            <a:r>
              <a:rPr lang="en-US" dirty="0" smtClean="0"/>
              <a:t>Sequence and Acknowledgement numbers</a:t>
            </a:r>
          </a:p>
          <a:p>
            <a:pPr lvl="1"/>
            <a:r>
              <a:rPr lang="en-US" dirty="0" smtClean="0"/>
              <a:t>First horse across the finish line, wins</a:t>
            </a:r>
          </a:p>
          <a:p>
            <a:r>
              <a:rPr lang="en-US" dirty="0" smtClean="0"/>
              <a:t>If you remember nothing else</a:t>
            </a:r>
          </a:p>
          <a:p>
            <a:endParaRPr lang="en-US" dirty="0"/>
          </a:p>
        </p:txBody>
      </p:sp>
      <p:pic>
        <p:nvPicPr>
          <p:cNvPr id="4" name="Picture 2" descr="Image result for horse finish line funny"/>
          <p:cNvPicPr>
            <a:picLocks noChangeAspect="1" noChangeArrowheads="1"/>
          </p:cNvPicPr>
          <p:nvPr/>
        </p:nvPicPr>
        <p:blipFill>
          <a:blip r:embed="rId3"/>
          <a:srcRect/>
          <a:stretch>
            <a:fillRect/>
          </a:stretch>
        </p:blipFill>
        <p:spPr bwMode="auto">
          <a:xfrm>
            <a:off x="7734300" y="2290762"/>
            <a:ext cx="4457700" cy="313372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a:t>
            </a:r>
            <a:endParaRPr lang="en-US" dirty="0"/>
          </a:p>
        </p:txBody>
      </p:sp>
      <p:sp>
        <p:nvSpPr>
          <p:cNvPr id="3" name="Content Placeholder 2"/>
          <p:cNvSpPr>
            <a:spLocks noGrp="1"/>
          </p:cNvSpPr>
          <p:nvPr>
            <p:ph idx="1"/>
          </p:nvPr>
        </p:nvSpPr>
        <p:spPr/>
        <p:txBody>
          <a:bodyPr/>
          <a:lstStyle/>
          <a:p>
            <a:r>
              <a:rPr lang="en-US" dirty="0" smtClean="0"/>
              <a:t>What do you think of when you hear TCP-IP?</a:t>
            </a:r>
          </a:p>
          <a:p>
            <a:pPr lvl="1"/>
            <a:r>
              <a:rPr lang="en-US" dirty="0" err="1" smtClean="0"/>
              <a:t>syn</a:t>
            </a:r>
            <a:r>
              <a:rPr lang="en-US" dirty="0" smtClean="0"/>
              <a:t> , </a:t>
            </a:r>
            <a:r>
              <a:rPr lang="en-US" dirty="0" err="1" smtClean="0"/>
              <a:t>syn</a:t>
            </a:r>
            <a:r>
              <a:rPr lang="en-US" dirty="0" smtClean="0"/>
              <a:t>/</a:t>
            </a:r>
            <a:r>
              <a:rPr lang="en-US" dirty="0" err="1" smtClean="0"/>
              <a:t>ack</a:t>
            </a:r>
            <a:r>
              <a:rPr lang="en-US" dirty="0" smtClean="0"/>
              <a:t>, </a:t>
            </a:r>
            <a:r>
              <a:rPr lang="en-US" dirty="0" err="1" smtClean="0"/>
              <a:t>ack</a:t>
            </a:r>
            <a:endParaRPr lang="en-US" dirty="0" smtClean="0"/>
          </a:p>
          <a:p>
            <a:pPr lvl="1"/>
            <a:r>
              <a:rPr lang="en-US" dirty="0" smtClean="0"/>
              <a:t>FIN, PSH, URG</a:t>
            </a:r>
          </a:p>
          <a:p>
            <a:r>
              <a:rPr lang="en-US" dirty="0" smtClean="0"/>
              <a:t>How do you attack TCP?</a:t>
            </a:r>
          </a:p>
          <a:p>
            <a:pPr lvl="1"/>
            <a:r>
              <a:rPr lang="en-US" dirty="0" smtClean="0"/>
              <a:t>Sequence and Acknowledgement numbers</a:t>
            </a:r>
          </a:p>
          <a:p>
            <a:pPr lvl="1"/>
            <a:r>
              <a:rPr lang="en-US" dirty="0" smtClean="0"/>
              <a:t>First horse across the finish line, wins</a:t>
            </a:r>
          </a:p>
          <a:p>
            <a:r>
              <a:rPr lang="en-US" dirty="0" smtClean="0"/>
              <a:t>If you remember nothing else</a:t>
            </a:r>
          </a:p>
          <a:p>
            <a:pPr lvl="1"/>
            <a:r>
              <a:rPr lang="en-US" dirty="0" smtClean="0"/>
              <a:t>Sequence + Length == Acknowledgement</a:t>
            </a:r>
          </a:p>
          <a:p>
            <a:pPr lvl="2"/>
            <a:r>
              <a:rPr lang="en-US" dirty="0" smtClean="0"/>
              <a:t>This is your 42</a:t>
            </a:r>
          </a:p>
          <a:p>
            <a:endParaRPr lang="en-US" dirty="0"/>
          </a:p>
        </p:txBody>
      </p:sp>
      <p:pic>
        <p:nvPicPr>
          <p:cNvPr id="2050" name="Picture 2" descr="Image result for meaning of life 42 movie"/>
          <p:cNvPicPr>
            <a:picLocks noChangeAspect="1" noChangeArrowheads="1"/>
          </p:cNvPicPr>
          <p:nvPr/>
        </p:nvPicPr>
        <p:blipFill>
          <a:blip r:embed="rId3"/>
          <a:srcRect/>
          <a:stretch>
            <a:fillRect/>
          </a:stretch>
        </p:blipFill>
        <p:spPr bwMode="auto">
          <a:xfrm>
            <a:off x="8382000" y="3809999"/>
            <a:ext cx="3810000" cy="304800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3931920" cy="1097280"/>
          </a:xfrm>
        </p:spPr>
        <p:txBody>
          <a:bodyPr/>
          <a:lstStyle/>
          <a:p>
            <a:r>
              <a:rPr lang="en-US" dirty="0" smtClean="0"/>
              <a:t>ping stryngs</a:t>
            </a:r>
            <a:endParaRPr lang="en-US" dirty="0"/>
          </a:p>
        </p:txBody>
      </p:sp>
      <p:sp>
        <p:nvSpPr>
          <p:cNvPr id="3" name="Content Placeholder 2"/>
          <p:cNvSpPr>
            <a:spLocks noGrp="1"/>
          </p:cNvSpPr>
          <p:nvPr>
            <p:ph idx="1"/>
          </p:nvPr>
        </p:nvSpPr>
        <p:spPr>
          <a:xfrm>
            <a:off x="0" y="1285793"/>
            <a:ext cx="5744263" cy="2470802"/>
          </a:xfrm>
        </p:spPr>
        <p:txBody>
          <a:bodyPr/>
          <a:lstStyle/>
          <a:p>
            <a:r>
              <a:rPr lang="en-US" dirty="0" smtClean="0"/>
              <a:t>UAV operator USMC</a:t>
            </a:r>
          </a:p>
          <a:p>
            <a:r>
              <a:rPr lang="en-US" dirty="0" smtClean="0"/>
              <a:t>Linux since 2006</a:t>
            </a:r>
          </a:p>
          <a:p>
            <a:r>
              <a:rPr lang="en-US" dirty="0" smtClean="0"/>
              <a:t>Information Assurance – 4+ Years</a:t>
            </a:r>
          </a:p>
          <a:p>
            <a:r>
              <a:rPr lang="en-US" dirty="0" smtClean="0"/>
              <a:t>&lt;3 802.11</a:t>
            </a:r>
          </a:p>
          <a:p>
            <a:endParaRPr lang="en-US" dirty="0"/>
          </a:p>
        </p:txBody>
      </p:sp>
      <p:sp>
        <p:nvSpPr>
          <p:cNvPr id="4" name="Title 1"/>
          <p:cNvSpPr txBox="1">
            <a:spLocks/>
          </p:cNvSpPr>
          <p:nvPr/>
        </p:nvSpPr>
        <p:spPr>
          <a:xfrm>
            <a:off x="8260080" y="0"/>
            <a:ext cx="3931920" cy="1094874"/>
          </a:xfrm>
          <a:prstGeom prst="rect">
            <a:avLst/>
          </a:prstGeom>
        </p:spPr>
        <p:txBody>
          <a:bodyPr vert="horz" lIns="91440" tIns="45720" rIns="91440" bIns="45720" rtlCol="0" anchor="ctr">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smtClean="0">
                <a:ln>
                  <a:noFill/>
                </a:ln>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ffectLst/>
                <a:uLnTx/>
                <a:uFillTx/>
                <a:latin typeface="+mj-lt"/>
                <a:ea typeface="+mj-ea"/>
                <a:cs typeface="+mj-cs"/>
              </a:rPr>
              <a:t>ping Jack64</a:t>
            </a:r>
            <a:endParaRPr kumimoji="0" lang="en-US" sz="5400" b="0" i="0" u="none" strike="noStrike" kern="1200" cap="none" spc="0" normalizeH="0" baseline="0" noProof="0" dirty="0">
              <a:ln>
                <a:noFill/>
              </a:ln>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ffectLst/>
              <a:uLnTx/>
              <a:uFillTx/>
              <a:latin typeface="+mj-lt"/>
              <a:ea typeface="+mj-ea"/>
              <a:cs typeface="+mj-cs"/>
            </a:endParaRPr>
          </a:p>
        </p:txBody>
      </p:sp>
      <p:sp>
        <p:nvSpPr>
          <p:cNvPr id="5" name="Content Placeholder 2"/>
          <p:cNvSpPr txBox="1">
            <a:spLocks/>
          </p:cNvSpPr>
          <p:nvPr/>
        </p:nvSpPr>
        <p:spPr>
          <a:xfrm>
            <a:off x="1545486" y="1283387"/>
            <a:ext cx="10646514" cy="1900070"/>
          </a:xfrm>
          <a:prstGeom prst="rect">
            <a:avLst/>
          </a:prstGeom>
        </p:spPr>
        <p:txBody>
          <a:bodyPr vert="horz" lIns="91440" tIns="45720" rIns="91440" bIns="45720" rtlCol="0">
            <a:normAutofit/>
          </a:bodyPr>
          <a:lstStyle/>
          <a:p>
            <a:pPr marL="228600" lvl="0" indent="-228600" algn="r" defTabSz="914400">
              <a:lnSpc>
                <a:spcPct val="90000"/>
              </a:lnSpc>
              <a:spcBef>
                <a:spcPts val="1000"/>
              </a:spcBef>
              <a:buFont typeface="Arial" panose="020B0604020202020204" pitchFamily="34" charset="0"/>
              <a:buChar char="•"/>
            </a:pPr>
            <a:r>
              <a:rPr lang="en-US" sz="2800" dirty="0"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Does </a:t>
            </a:r>
            <a:r>
              <a:rPr lang="en-US" sz="2800" dirty="0" err="1"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AppSec</a:t>
            </a:r>
            <a:r>
              <a:rPr lang="en-US" sz="2800" dirty="0"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stuff for </a:t>
            </a:r>
            <a:r>
              <a:rPr lang="en-US" sz="2800" dirty="0" err="1"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Checkmarx</a:t>
            </a:r>
            <a:r>
              <a:rPr lang="en-US" sz="2800" dirty="0"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(2</a:t>
            </a:r>
            <a:r>
              <a:rPr kumimoji="0" lang="en-US" sz="2800" b="0" i="0" u="none" strike="noStrike" kern="1200" cap="none" spc="0" normalizeH="0" baseline="0" noProof="0" dirty="0" smtClean="0">
                <a:ln>
                  <a:noFill/>
                </a:ln>
                <a:gradFill>
                  <a:gsLst>
                    <a:gs pos="34000">
                      <a:schemeClr val="tx1">
                        <a:lumMod val="93000"/>
                      </a:schemeClr>
                    </a:gs>
                    <a:gs pos="0">
                      <a:schemeClr val="bg1">
                        <a:lumMod val="25000"/>
                        <a:lumOff val="75000"/>
                      </a:schemeClr>
                    </a:gs>
                    <a:gs pos="100000">
                      <a:schemeClr val="tx2">
                        <a:lumMod val="0"/>
                        <a:lumOff val="100000"/>
                      </a:schemeClr>
                    </a:gs>
                  </a:gsLst>
                  <a:lin ang="4800000" scaled="0"/>
                </a:gradFill>
                <a:effectLst/>
                <a:uLnTx/>
                <a:uFillTx/>
                <a:latin typeface="+mn-lt"/>
                <a:ea typeface="+mn-ea"/>
                <a:cs typeface="+mn-cs"/>
              </a:rPr>
              <a:t>016-)</a:t>
            </a:r>
          </a:p>
          <a:p>
            <a:pPr marL="228600" lvl="0" indent="-228600" algn="r" defTabSz="914400">
              <a:lnSpc>
                <a:spcPct val="90000"/>
              </a:lnSpc>
              <a:spcBef>
                <a:spcPts val="1000"/>
              </a:spcBef>
              <a:buFont typeface="Arial" panose="020B0604020202020204" pitchFamily="34" charset="0"/>
              <a:buChar char="•"/>
            </a:pPr>
            <a:r>
              <a:rPr lang="en-US" sz="2800" dirty="0"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Cobalt Core Researcher</a:t>
            </a:r>
          </a:p>
          <a:p>
            <a:pPr marL="228600" lvl="0" indent="-228600" algn="r" defTabSz="914400">
              <a:lnSpc>
                <a:spcPct val="90000"/>
              </a:lnSpc>
              <a:spcBef>
                <a:spcPts val="1000"/>
              </a:spcBef>
              <a:buFont typeface="Arial" panose="020B0604020202020204" pitchFamily="34" charset="0"/>
              <a:buChar char="•"/>
            </a:pPr>
            <a:r>
              <a:rPr lang="en-US" sz="2800" dirty="0"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3+ years experience in </a:t>
            </a:r>
            <a:r>
              <a:rPr lang="en-US" sz="2800" dirty="0" err="1" smtClean="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infosec</a:t>
            </a:r>
            <a:endParaRPr kumimoji="0" lang="en-US" sz="2800" b="0" i="0" u="none" strike="noStrike" kern="1200" cap="none" spc="0" normalizeH="0" baseline="0" noProof="0" dirty="0">
              <a:ln>
                <a:noFill/>
              </a:ln>
              <a:gradFill>
                <a:gsLst>
                  <a:gs pos="34000">
                    <a:schemeClr val="tx1">
                      <a:lumMod val="93000"/>
                    </a:schemeClr>
                  </a:gs>
                  <a:gs pos="0">
                    <a:schemeClr val="bg1">
                      <a:lumMod val="25000"/>
                      <a:lumOff val="75000"/>
                    </a:schemeClr>
                  </a:gs>
                  <a:gs pos="100000">
                    <a:schemeClr val="tx2">
                      <a:lumMod val="0"/>
                      <a:lumOff val="100000"/>
                    </a:schemeClr>
                  </a:gs>
                </a:gsLst>
                <a:lin ang="4800000" scaled="0"/>
              </a:gradFill>
              <a:effectLst/>
              <a:uLnTx/>
              <a:uFillTx/>
              <a:latin typeface="+mn-lt"/>
              <a:ea typeface="+mn-ea"/>
              <a:cs typeface="+mn-cs"/>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 Flags</a:t>
            </a:r>
            <a:endParaRPr lang="en-US" dirty="0"/>
          </a:p>
        </p:txBody>
      </p:sp>
      <p:pic>
        <p:nvPicPr>
          <p:cNvPr id="10" name="Picture 7"/>
          <p:cNvPicPr>
            <a:picLocks noChangeAspect="1" noChangeArrowheads="1"/>
          </p:cNvPicPr>
          <p:nvPr/>
        </p:nvPicPr>
        <p:blipFill>
          <a:blip r:embed="rId3"/>
          <a:srcRect/>
          <a:stretch>
            <a:fillRect/>
          </a:stretch>
        </p:blipFill>
        <p:spPr bwMode="auto">
          <a:xfrm>
            <a:off x="677863" y="2025650"/>
            <a:ext cx="3805798" cy="3143250"/>
          </a:xfrm>
          <a:prstGeom prst="rect">
            <a:avLst/>
          </a:prstGeom>
          <a:noFill/>
          <a:ln w="9525">
            <a:noFill/>
            <a:miter lim="800000"/>
            <a:headEnd/>
            <a:tailEnd/>
          </a:ln>
        </p:spPr>
      </p:pic>
      <p:pic>
        <p:nvPicPr>
          <p:cNvPr id="11" name="Picture 5"/>
          <p:cNvPicPr>
            <a:picLocks noChangeAspect="1" noChangeArrowheads="1"/>
          </p:cNvPicPr>
          <p:nvPr/>
        </p:nvPicPr>
        <p:blipFill>
          <a:blip r:embed="rId4"/>
          <a:srcRect/>
          <a:stretch>
            <a:fillRect/>
          </a:stretch>
        </p:blipFill>
        <p:spPr bwMode="auto">
          <a:xfrm>
            <a:off x="6918945" y="2355850"/>
            <a:ext cx="4766643" cy="2546350"/>
          </a:xfrm>
          <a:prstGeom prst="rect">
            <a:avLst/>
          </a:prstGeom>
          <a:noFill/>
          <a:ln w="9525">
            <a:noFill/>
            <a:miter lim="800000"/>
            <a:headEnd/>
            <a:tailEnd/>
          </a:ln>
        </p:spPr>
      </p:pic>
      <p:cxnSp>
        <p:nvCxnSpPr>
          <p:cNvPr id="15" name="Straight Arrow Connector 14"/>
          <p:cNvCxnSpPr/>
          <p:nvPr/>
        </p:nvCxnSpPr>
        <p:spPr>
          <a:xfrm>
            <a:off x="4749800" y="3568700"/>
            <a:ext cx="19685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10200" y="3111500"/>
            <a:ext cx="538930" cy="369332"/>
          </a:xfrm>
          <a:prstGeom prst="rect">
            <a:avLst/>
          </a:prstGeom>
          <a:noFill/>
        </p:spPr>
        <p:txBody>
          <a:bodyPr wrap="none" rtlCol="0">
            <a:spAutoFit/>
          </a:bodyPr>
          <a:lstStyle/>
          <a:p>
            <a:r>
              <a:rPr lang="en-US" dirty="0" smtClean="0"/>
              <a:t>less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 Flags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0000"/>
                </a:solidFill>
              </a:rPr>
              <a:t>F</a:t>
            </a:r>
            <a:r>
              <a:rPr lang="en-US" dirty="0" smtClean="0"/>
              <a:t>IN – No more data from sender (Seen after a connection is closed)</a:t>
            </a:r>
          </a:p>
          <a:p>
            <a:r>
              <a:rPr lang="en-US" dirty="0" smtClean="0">
                <a:solidFill>
                  <a:srgbClr val="FF0000"/>
                </a:solidFill>
              </a:rPr>
              <a:t>U</a:t>
            </a:r>
            <a:r>
              <a:rPr lang="en-US" dirty="0" smtClean="0"/>
              <a:t>RG – indicates that the </a:t>
            </a:r>
            <a:r>
              <a:rPr lang="en-US" dirty="0" err="1" smtClean="0"/>
              <a:t>URGent</a:t>
            </a:r>
            <a:r>
              <a:rPr lang="en-US" dirty="0" smtClean="0"/>
              <a:t> pointer field is significant</a:t>
            </a:r>
          </a:p>
          <a:p>
            <a:r>
              <a:rPr lang="en-US" dirty="0" smtClean="0">
                <a:solidFill>
                  <a:srgbClr val="FF0000"/>
                </a:solidFill>
              </a:rPr>
              <a:t>C</a:t>
            </a:r>
            <a:r>
              <a:rPr lang="en-US" dirty="0" smtClean="0"/>
              <a:t>WR – Congestion Window Reduced (CWR) flag is set by the sending host to indicate that it received a TCP segment with the ECE flag set (added to header by </a:t>
            </a:r>
            <a:r>
              <a:rPr lang="en-US" dirty="0" smtClean="0">
                <a:hlinkClick r:id="rId3"/>
              </a:rPr>
              <a:t>RFC 3168</a:t>
            </a:r>
            <a:r>
              <a:rPr lang="en-US" dirty="0" smtClean="0"/>
              <a:t>).</a:t>
            </a:r>
          </a:p>
          <a:p>
            <a:r>
              <a:rPr lang="en-US" dirty="0" smtClean="0">
                <a:solidFill>
                  <a:srgbClr val="FF0000"/>
                </a:solidFill>
              </a:rPr>
              <a:t>A</a:t>
            </a:r>
            <a:r>
              <a:rPr lang="en-US" dirty="0" smtClean="0"/>
              <a:t>CK – indicates that the </a:t>
            </a:r>
            <a:r>
              <a:rPr lang="en-US" dirty="0" err="1" smtClean="0"/>
              <a:t>ACKnowledgment</a:t>
            </a:r>
            <a:r>
              <a:rPr lang="en-US" dirty="0" smtClean="0"/>
              <a:t> field is significant (Sometimes abbreviated by </a:t>
            </a:r>
            <a:r>
              <a:rPr lang="en-US" dirty="0" err="1" smtClean="0"/>
              <a:t>tcpdump</a:t>
            </a:r>
            <a:r>
              <a:rPr lang="en-US" dirty="0" smtClean="0"/>
              <a:t> as ".")</a:t>
            </a:r>
          </a:p>
          <a:p>
            <a:r>
              <a:rPr lang="en-US" dirty="0" smtClean="0">
                <a:solidFill>
                  <a:srgbClr val="FF0000"/>
                </a:solidFill>
              </a:rPr>
              <a:t>S</a:t>
            </a:r>
            <a:r>
              <a:rPr lang="en-US" dirty="0" smtClean="0"/>
              <a:t>YN – Synchronize sequence numbers (Seen on new connections)</a:t>
            </a:r>
          </a:p>
          <a:p>
            <a:r>
              <a:rPr lang="en-US" dirty="0" smtClean="0">
                <a:solidFill>
                  <a:srgbClr val="FF0000"/>
                </a:solidFill>
              </a:rPr>
              <a:t>P</a:t>
            </a:r>
            <a:r>
              <a:rPr lang="en-US" dirty="0" smtClean="0"/>
              <a:t>SH – Push function</a:t>
            </a:r>
          </a:p>
          <a:p>
            <a:r>
              <a:rPr lang="en-US" dirty="0" smtClean="0">
                <a:solidFill>
                  <a:srgbClr val="FF0000"/>
                </a:solidFill>
              </a:rPr>
              <a:t>E</a:t>
            </a:r>
            <a:r>
              <a:rPr lang="en-US" dirty="0" smtClean="0"/>
              <a:t>CE (ECN-Echo) – indicate that the TCP peer is ECN capable during 3-way handshake (added to header by </a:t>
            </a:r>
            <a:r>
              <a:rPr lang="en-US" dirty="0" smtClean="0">
                <a:hlinkClick r:id="rId3"/>
              </a:rPr>
              <a:t>RFC 3168</a:t>
            </a:r>
            <a:r>
              <a:rPr lang="en-US" dirty="0" smtClean="0"/>
              <a:t>).</a:t>
            </a:r>
          </a:p>
          <a:p>
            <a:r>
              <a:rPr lang="en-US" dirty="0" smtClean="0">
                <a:solidFill>
                  <a:srgbClr val="FF0000"/>
                </a:solidFill>
              </a:rPr>
              <a:t>R</a:t>
            </a:r>
            <a:r>
              <a:rPr lang="en-US" dirty="0" smtClean="0"/>
              <a:t>ST – Reset the connection (Seen on rejected connections)</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 #s</a:t>
            </a:r>
            <a:endParaRPr lang="en-US" dirty="0"/>
          </a:p>
        </p:txBody>
      </p:sp>
      <p:sp>
        <p:nvSpPr>
          <p:cNvPr id="7" name="TextBox 6"/>
          <p:cNvSpPr txBox="1"/>
          <p:nvPr/>
        </p:nvSpPr>
        <p:spPr>
          <a:xfrm>
            <a:off x="5156200" y="3327400"/>
            <a:ext cx="838691" cy="523220"/>
          </a:xfrm>
          <a:prstGeom prst="rect">
            <a:avLst/>
          </a:prstGeom>
          <a:noFill/>
        </p:spPr>
        <p:txBody>
          <a:bodyPr wrap="none" rtlCol="0">
            <a:spAutoFit/>
          </a:bodyPr>
          <a:lstStyle/>
          <a:p>
            <a:r>
              <a:rPr lang="en-US" sz="2800" dirty="0" smtClean="0"/>
              <a:t>-VS-</a:t>
            </a:r>
            <a:endParaRPr lang="en-US" sz="2800" dirty="0"/>
          </a:p>
        </p:txBody>
      </p:sp>
      <p:pic>
        <p:nvPicPr>
          <p:cNvPr id="3078" name="Picture 6" descr="Image result for Absolut vodka"/>
          <p:cNvPicPr>
            <a:picLocks noChangeAspect="1" noChangeArrowheads="1"/>
          </p:cNvPicPr>
          <p:nvPr/>
        </p:nvPicPr>
        <p:blipFill>
          <a:blip r:embed="rId3"/>
          <a:srcRect/>
          <a:stretch>
            <a:fillRect/>
          </a:stretch>
        </p:blipFill>
        <p:spPr bwMode="auto">
          <a:xfrm>
            <a:off x="7521575" y="1549400"/>
            <a:ext cx="4295775" cy="4295775"/>
          </a:xfrm>
          <a:prstGeom prst="rect">
            <a:avLst/>
          </a:prstGeom>
          <a:noFill/>
        </p:spPr>
      </p:pic>
      <p:pic>
        <p:nvPicPr>
          <p:cNvPr id="23554" name="Picture 2" descr="Image result for einstein"/>
          <p:cNvPicPr>
            <a:picLocks noChangeAspect="1" noChangeArrowheads="1"/>
          </p:cNvPicPr>
          <p:nvPr/>
        </p:nvPicPr>
        <p:blipFill>
          <a:blip r:embed="rId4"/>
          <a:srcRect/>
          <a:stretch>
            <a:fillRect/>
          </a:stretch>
        </p:blipFill>
        <p:spPr bwMode="auto">
          <a:xfrm>
            <a:off x="507833" y="1536700"/>
            <a:ext cx="3147757" cy="4193924"/>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 #s</a:t>
            </a:r>
            <a:endParaRPr lang="en-US" dirty="0"/>
          </a:p>
        </p:txBody>
      </p:sp>
      <p:pic>
        <p:nvPicPr>
          <p:cNvPr id="3074" name="Picture 2"/>
          <p:cNvPicPr>
            <a:picLocks noChangeAspect="1" noChangeArrowheads="1"/>
          </p:cNvPicPr>
          <p:nvPr/>
        </p:nvPicPr>
        <p:blipFill>
          <a:blip r:embed="rId3"/>
          <a:srcRect/>
          <a:stretch>
            <a:fillRect/>
          </a:stretch>
        </p:blipFill>
        <p:spPr bwMode="auto">
          <a:xfrm>
            <a:off x="15875" y="1978025"/>
            <a:ext cx="12163425" cy="1504950"/>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0" y="4744487"/>
            <a:ext cx="12192000" cy="554588"/>
          </a:xfrm>
          <a:prstGeom prst="rect">
            <a:avLst/>
          </a:prstGeom>
          <a:noFill/>
          <a:ln w="9525">
            <a:noFill/>
            <a:miter lim="800000"/>
            <a:headEnd/>
            <a:tailEnd/>
          </a:ln>
        </p:spPr>
      </p:pic>
      <p:sp>
        <p:nvSpPr>
          <p:cNvPr id="7" name="TextBox 6"/>
          <p:cNvSpPr txBox="1"/>
          <p:nvPr/>
        </p:nvSpPr>
        <p:spPr>
          <a:xfrm>
            <a:off x="5410200" y="3848100"/>
            <a:ext cx="838691" cy="523220"/>
          </a:xfrm>
          <a:prstGeom prst="rect">
            <a:avLst/>
          </a:prstGeom>
          <a:noFill/>
        </p:spPr>
        <p:txBody>
          <a:bodyPr wrap="none" rtlCol="0">
            <a:spAutoFit/>
          </a:bodyPr>
          <a:lstStyle/>
          <a:p>
            <a:r>
              <a:rPr lang="en-US" sz="2800" dirty="0" smtClean="0"/>
              <a:t>-VS-</a:t>
            </a:r>
            <a:endParaRPr lang="en-US" sz="2800" dirty="0"/>
          </a:p>
        </p:txBody>
      </p:sp>
      <p:sp>
        <p:nvSpPr>
          <p:cNvPr id="8" name="Rectangle 7"/>
          <p:cNvSpPr/>
          <p:nvPr/>
        </p:nvSpPr>
        <p:spPr>
          <a:xfrm>
            <a:off x="6400800" y="3028950"/>
            <a:ext cx="1028700" cy="1638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43799" y="4895850"/>
            <a:ext cx="2238375" cy="170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TCP #s</a:t>
            </a:r>
            <a:endParaRPr lang="en-US" dirty="0"/>
          </a:p>
        </p:txBody>
      </p:sp>
      <p:pic>
        <p:nvPicPr>
          <p:cNvPr id="3074" name="Picture 2"/>
          <p:cNvPicPr>
            <a:picLocks noChangeAspect="1" noChangeArrowheads="1"/>
          </p:cNvPicPr>
          <p:nvPr/>
        </p:nvPicPr>
        <p:blipFill>
          <a:blip r:embed="rId3"/>
          <a:srcRect/>
          <a:stretch>
            <a:fillRect/>
          </a:stretch>
        </p:blipFill>
        <p:spPr bwMode="auto">
          <a:xfrm>
            <a:off x="15875" y="1978025"/>
            <a:ext cx="12163425" cy="2924176"/>
          </a:xfrm>
          <a:prstGeom prst="rect">
            <a:avLst/>
          </a:prstGeom>
          <a:noFill/>
          <a:ln w="9525">
            <a:noFill/>
            <a:miter lim="800000"/>
            <a:headEnd/>
            <a:tailEnd/>
          </a:ln>
        </p:spPr>
      </p:pic>
      <p:pic>
        <p:nvPicPr>
          <p:cNvPr id="5" name="Picture 4" descr="https://3c1703fe8d.site.internapcdn.net/newman/csz/news/800/2015/alberteinste.jpg"/>
          <p:cNvPicPr>
            <a:picLocks noChangeAspect="1" noChangeArrowheads="1"/>
          </p:cNvPicPr>
          <p:nvPr/>
        </p:nvPicPr>
        <p:blipFill>
          <a:blip r:embed="rId4"/>
          <a:srcRect/>
          <a:stretch>
            <a:fillRect/>
          </a:stretch>
        </p:blipFill>
        <p:spPr bwMode="auto">
          <a:xfrm>
            <a:off x="10106025" y="5228332"/>
            <a:ext cx="2085975" cy="1629668"/>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Coooookies</a:t>
            </a:r>
            <a:r>
              <a:rPr lang="en-US" dirty="0" smtClean="0"/>
              <a:t>!</a:t>
            </a:r>
            <a:endParaRPr lang="en-US" dirty="0"/>
          </a:p>
        </p:txBody>
      </p:sp>
      <p:sp>
        <p:nvSpPr>
          <p:cNvPr id="3" name="Content Placeholder 2"/>
          <p:cNvSpPr>
            <a:spLocks noGrp="1"/>
          </p:cNvSpPr>
          <p:nvPr>
            <p:ph idx="1"/>
          </p:nvPr>
        </p:nvSpPr>
        <p:spPr/>
        <p:txBody>
          <a:bodyPr/>
          <a:lstStyle/>
          <a:p>
            <a:r>
              <a:rPr lang="en-US" dirty="0" smtClean="0"/>
              <a:t>HTTP is stateless</a:t>
            </a:r>
          </a:p>
          <a:p>
            <a:r>
              <a:rPr lang="en-US" dirty="0" smtClean="0"/>
              <a:t>Cookies create a bridge for this purpose</a:t>
            </a:r>
          </a:p>
          <a:p>
            <a:r>
              <a:rPr lang="en-US" dirty="0" smtClean="0"/>
              <a:t>Have the cookie == Access</a:t>
            </a:r>
          </a:p>
          <a:p>
            <a:pPr lvl="1"/>
            <a:r>
              <a:rPr lang="en-US" dirty="0" smtClean="0"/>
              <a:t>Mostly…</a:t>
            </a:r>
          </a:p>
          <a:p>
            <a:r>
              <a:rPr lang="en-US" dirty="0" smtClean="0"/>
              <a:t>Demo</a:t>
            </a:r>
            <a:endParaRPr lang="en-US" dirty="0"/>
          </a:p>
        </p:txBody>
      </p:sp>
      <p:pic>
        <p:nvPicPr>
          <p:cNvPr id="1026" name="Picture 2" descr="C:\Users\vuser\Downloads\cMonster.jpg"/>
          <p:cNvPicPr>
            <a:picLocks noChangeAspect="1" noChangeArrowheads="1"/>
          </p:cNvPicPr>
          <p:nvPr/>
        </p:nvPicPr>
        <p:blipFill>
          <a:blip r:embed="rId3"/>
          <a:srcRect/>
          <a:stretch>
            <a:fillRect/>
          </a:stretch>
        </p:blipFill>
        <p:spPr bwMode="auto">
          <a:xfrm>
            <a:off x="10149388" y="5499580"/>
            <a:ext cx="2042612" cy="135842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Scapy</a:t>
            </a:r>
            <a:endParaRPr lang="en-US" dirty="0"/>
          </a:p>
        </p:txBody>
      </p:sp>
      <p:sp>
        <p:nvSpPr>
          <p:cNvPr id="3" name="Content Placeholder 2"/>
          <p:cNvSpPr>
            <a:spLocks noGrp="1"/>
          </p:cNvSpPr>
          <p:nvPr>
            <p:ph idx="1"/>
          </p:nvPr>
        </p:nvSpPr>
        <p:spPr/>
        <p:txBody>
          <a:bodyPr/>
          <a:lstStyle/>
          <a:p>
            <a:r>
              <a:rPr lang="en-US" dirty="0" smtClean="0"/>
              <a:t>Created by Philippe Biondi</a:t>
            </a:r>
          </a:p>
          <a:p>
            <a:r>
              <a:rPr lang="en-US" dirty="0" smtClean="0"/>
              <a:t>Best damn interactive packet manipulator, ever.</a:t>
            </a:r>
          </a:p>
          <a:p>
            <a:r>
              <a:rPr lang="en-US" dirty="0" smtClean="0"/>
              <a:t>Who here has used?</a:t>
            </a:r>
          </a:p>
          <a:p>
            <a:pPr>
              <a:buNone/>
            </a:pPr>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Scapy tidbits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Namespace overwrite warning…</a:t>
            </a:r>
          </a:p>
          <a:p>
            <a:pPr lvl="1"/>
            <a:r>
              <a:rPr lang="en-US" dirty="0" smtClean="0"/>
              <a:t>ls()</a:t>
            </a:r>
          </a:p>
          <a:p>
            <a:r>
              <a:rPr lang="en-US" dirty="0" err="1" smtClean="0"/>
              <a:t>lsc</a:t>
            </a:r>
            <a:r>
              <a:rPr lang="en-US" dirty="0" smtClean="0"/>
              <a:t>()</a:t>
            </a:r>
          </a:p>
          <a:p>
            <a:r>
              <a:rPr lang="en-US" dirty="0" err="1"/>
              <a:t>pkt.show</a:t>
            </a:r>
            <a:r>
              <a:rPr lang="en-US" dirty="0" smtClean="0"/>
              <a:t>()</a:t>
            </a:r>
          </a:p>
          <a:p>
            <a:r>
              <a:rPr lang="en-US" dirty="0" smtClean="0"/>
              <a:t>rdpcap()/wrpcap()</a:t>
            </a:r>
          </a:p>
          <a:p>
            <a:r>
              <a:rPr lang="en-US" dirty="0" smtClean="0"/>
              <a:t>PcapReader()/PcapWriter()</a:t>
            </a:r>
          </a:p>
          <a:p>
            <a:r>
              <a:rPr lang="en-US" dirty="0" err="1" smtClean="0"/>
              <a:t>hexstr</a:t>
            </a:r>
            <a:endParaRPr lang="en-US" dirty="0" smtClean="0"/>
          </a:p>
          <a:p>
            <a:r>
              <a:rPr lang="en-US" dirty="0" err="1" smtClean="0"/>
              <a:t>str</a:t>
            </a:r>
            <a:endParaRPr lang="en-US" dirty="0" smtClean="0"/>
          </a:p>
          <a:p>
            <a:r>
              <a:rPr lang="en-US" dirty="0" smtClean="0"/>
              <a:t>send()/sendp()</a:t>
            </a:r>
          </a:p>
          <a:p>
            <a:pPr lvl="1"/>
            <a:r>
              <a:rPr lang="en-US" dirty="0" smtClean="0"/>
              <a:t>prn</a:t>
            </a:r>
          </a:p>
          <a:p>
            <a:pPr lvl="2"/>
            <a:r>
              <a:rPr lang="en-US" dirty="0" smtClean="0"/>
              <a:t>Closure example</a:t>
            </a:r>
          </a:p>
          <a:p>
            <a:pPr lvl="1"/>
            <a:r>
              <a:rPr lang="en-US" dirty="0" smtClean="0"/>
              <a:t>lfilter</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Learning to fly</a:t>
            </a:r>
            <a:endParaRPr lang="en-US" dirty="0"/>
          </a:p>
        </p:txBody>
      </p:sp>
      <p:sp>
        <p:nvSpPr>
          <p:cNvPr id="3" name="Content Placeholder 2"/>
          <p:cNvSpPr>
            <a:spLocks noGrp="1"/>
          </p:cNvSpPr>
          <p:nvPr>
            <p:ph idx="1"/>
          </p:nvPr>
        </p:nvSpPr>
        <p:spPr/>
        <p:txBody>
          <a:bodyPr/>
          <a:lstStyle/>
          <a:p>
            <a:r>
              <a:rPr lang="en-US" dirty="0" smtClean="0"/>
              <a:t>sendp() and send() only “work” if the </a:t>
            </a:r>
            <a:r>
              <a:rPr lang="en-US" dirty="0" err="1" smtClean="0"/>
              <a:t>tgt</a:t>
            </a:r>
            <a:r>
              <a:rPr lang="en-US" dirty="0" smtClean="0"/>
              <a:t> gets a packet it expects</a:t>
            </a:r>
          </a:p>
          <a:p>
            <a:pPr lvl="1"/>
            <a:r>
              <a:rPr lang="en-US" dirty="0" smtClean="0"/>
              <a:t>Garbage in, Garbage out</a:t>
            </a:r>
          </a:p>
          <a:p>
            <a:r>
              <a:rPr lang="en-US" dirty="0" smtClean="0"/>
              <a:t>So, how do we build?</a:t>
            </a:r>
          </a:p>
          <a:p>
            <a:pPr lvl="1"/>
            <a:r>
              <a:rPr lang="en-US" dirty="0" smtClean="0"/>
              <a:t>We could learn by reading the RFC and building the packet from scratch…</a:t>
            </a:r>
          </a:p>
          <a:p>
            <a:pPr lvl="1"/>
            <a:r>
              <a:rPr lang="en-US" dirty="0" smtClean="0"/>
              <a:t>OR:</a:t>
            </a:r>
          </a:p>
          <a:p>
            <a:pPr lvl="1"/>
            <a:r>
              <a:rPr lang="en-US" dirty="0" smtClean="0"/>
              <a:t>We use a pre-existing packet/frame from a PCAP!</a:t>
            </a:r>
          </a:p>
          <a:p>
            <a:r>
              <a:rPr lang="en-US" dirty="0" smtClean="0"/>
              <a:t>Take the pre-existing packet, and reverse engineer it</a:t>
            </a:r>
          </a:p>
          <a:p>
            <a:pPr lvl="1"/>
            <a:r>
              <a:rPr lang="en-US" dirty="0" smtClean="0"/>
              <a:t>World domination follows shortly</a:t>
            </a:r>
          </a:p>
          <a:p>
            <a:endParaRPr lang="en-US" dirty="0" smtClean="0"/>
          </a:p>
          <a:p>
            <a:endParaRPr lang="en-US" dirty="0" smtClean="0"/>
          </a:p>
          <a:p>
            <a:endParaRPr lang="en-US" dirty="0" smtClean="0"/>
          </a:p>
          <a:p>
            <a:endParaRPr lang="en-US" dirty="0"/>
          </a:p>
        </p:txBody>
      </p:sp>
      <p:pic>
        <p:nvPicPr>
          <p:cNvPr id="46082" name="Picture 2" descr="Image result for jump off cliff"/>
          <p:cNvPicPr>
            <a:picLocks noChangeAspect="1" noChangeArrowheads="1"/>
          </p:cNvPicPr>
          <p:nvPr/>
        </p:nvPicPr>
        <p:blipFill>
          <a:blip r:embed="rId3"/>
          <a:srcRect/>
          <a:stretch>
            <a:fillRect/>
          </a:stretch>
        </p:blipFill>
        <p:spPr bwMode="auto">
          <a:xfrm>
            <a:off x="8606790" y="4447331"/>
            <a:ext cx="3585210" cy="2009453"/>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This is my Rifle</a:t>
            </a:r>
            <a:endParaRPr lang="en-US" dirty="0"/>
          </a:p>
        </p:txBody>
      </p:sp>
      <p:sp>
        <p:nvSpPr>
          <p:cNvPr id="3" name="Content Placeholder 2"/>
          <p:cNvSpPr>
            <a:spLocks noGrp="1"/>
          </p:cNvSpPr>
          <p:nvPr>
            <p:ph idx="1"/>
          </p:nvPr>
        </p:nvSpPr>
        <p:spPr/>
        <p:txBody>
          <a:bodyPr/>
          <a:lstStyle/>
          <a:p>
            <a:r>
              <a:rPr lang="en-US" dirty="0" smtClean="0"/>
              <a:t>We now know how to listen</a:t>
            </a:r>
          </a:p>
          <a:p>
            <a:r>
              <a:rPr lang="en-US" dirty="0" smtClean="0"/>
              <a:t>We wait for the trigger, then pull</a:t>
            </a:r>
          </a:p>
          <a:p>
            <a:endParaRPr lang="en-US" dirty="0" smtClean="0"/>
          </a:p>
          <a:p>
            <a:endParaRPr lang="en-US" dirty="0" smtClean="0"/>
          </a:p>
          <a:p>
            <a:endParaRPr lang="en-US" dirty="0" smtClean="0"/>
          </a:p>
          <a:p>
            <a:endParaRPr lang="en-US" dirty="0"/>
          </a:p>
        </p:txBody>
      </p:sp>
      <p:pic>
        <p:nvPicPr>
          <p:cNvPr id="1026" name="Picture 2"/>
          <p:cNvPicPr>
            <a:picLocks noChangeAspect="1" noChangeArrowheads="1"/>
          </p:cNvPicPr>
          <p:nvPr/>
        </p:nvPicPr>
        <p:blipFill>
          <a:blip r:embed="rId3"/>
          <a:srcRect/>
          <a:stretch>
            <a:fillRect/>
          </a:stretch>
        </p:blipFill>
        <p:spPr bwMode="auto">
          <a:xfrm>
            <a:off x="8745895" y="4273421"/>
            <a:ext cx="3446106" cy="2584580"/>
          </a:xfrm>
          <a:prstGeom prst="rect">
            <a:avLst/>
          </a:prstGeom>
          <a:noFill/>
          <a:ln w="9525">
            <a:noFill/>
            <a:miter lim="800000"/>
            <a:headEnd/>
            <a:tailEnd/>
          </a:ln>
        </p:spPr>
      </p:pic>
      <p:pic>
        <p:nvPicPr>
          <p:cNvPr id="1028" name="Picture 4" descr="Image result for making a musket ball"/>
          <p:cNvPicPr>
            <a:picLocks noChangeAspect="1" noChangeArrowheads="1"/>
          </p:cNvPicPr>
          <p:nvPr/>
        </p:nvPicPr>
        <p:blipFill>
          <a:blip r:embed="rId4"/>
          <a:srcRect/>
          <a:stretch>
            <a:fillRect/>
          </a:stretch>
        </p:blipFill>
        <p:spPr bwMode="auto">
          <a:xfrm>
            <a:off x="0" y="4705350"/>
            <a:ext cx="2857500" cy="215265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nmap</a:t>
            </a:r>
            <a:r>
              <a:rPr lang="en-US" dirty="0" smtClean="0"/>
              <a:t> workshop -</a:t>
            </a:r>
            <a:r>
              <a:rPr lang="en-US" dirty="0" err="1" smtClean="0"/>
              <a:t>vvv</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tmux</a:t>
            </a:r>
            <a:r>
              <a:rPr lang="en-US" dirty="0" smtClean="0"/>
              <a:t>/Screen</a:t>
            </a:r>
          </a:p>
          <a:p>
            <a:r>
              <a:rPr lang="en-US" dirty="0" err="1" smtClean="0"/>
              <a:t>iPython</a:t>
            </a:r>
            <a:endParaRPr lang="en-US" dirty="0" smtClean="0"/>
          </a:p>
          <a:p>
            <a:r>
              <a:rPr lang="en-US" dirty="0" smtClean="0"/>
              <a:t>Primer on 802.11</a:t>
            </a:r>
          </a:p>
          <a:p>
            <a:r>
              <a:rPr lang="en-US" dirty="0" smtClean="0"/>
              <a:t>Primer on TCP</a:t>
            </a:r>
          </a:p>
          <a:p>
            <a:r>
              <a:rPr lang="en-US" dirty="0" smtClean="0"/>
              <a:t>Scapy</a:t>
            </a:r>
          </a:p>
          <a:p>
            <a:pPr lvl="1"/>
            <a:r>
              <a:rPr lang="en-US" dirty="0" smtClean="0"/>
              <a:t>Auth/</a:t>
            </a:r>
            <a:r>
              <a:rPr lang="en-US" dirty="0" err="1" smtClean="0"/>
              <a:t>assc</a:t>
            </a:r>
            <a:endParaRPr lang="en-US" dirty="0" smtClean="0"/>
          </a:p>
          <a:p>
            <a:pPr lvl="1"/>
            <a:r>
              <a:rPr lang="en-US" dirty="0" err="1" smtClean="0"/>
              <a:t>kSnarf</a:t>
            </a:r>
            <a:endParaRPr lang="en-US" dirty="0" smtClean="0"/>
          </a:p>
          <a:p>
            <a:pPr lvl="1"/>
            <a:r>
              <a:rPr lang="en-US" dirty="0" smtClean="0"/>
              <a:t>Out of Band communications</a:t>
            </a:r>
          </a:p>
          <a:p>
            <a:pPr lvl="1"/>
            <a:r>
              <a:rPr lang="en-US" dirty="0" err="1" smtClean="0"/>
              <a:t>airpwn-ng</a:t>
            </a:r>
            <a:endParaRPr lang="en-US" dirty="0" smtClean="0"/>
          </a:p>
          <a:p>
            <a:pPr lvl="1"/>
            <a:r>
              <a:rPr lang="en-US" dirty="0" smtClean="0"/>
              <a:t>pyDot11</a:t>
            </a:r>
          </a:p>
          <a:p>
            <a:pPr lvl="1"/>
            <a:r>
              <a:rPr lang="en-US" dirty="0" err="1" smtClean="0"/>
              <a:t>Utils</a:t>
            </a:r>
            <a:r>
              <a:rPr lang="en-US" dirty="0" smtClean="0"/>
              <a:t> (</a:t>
            </a:r>
            <a:r>
              <a:rPr lang="en-US" dirty="0" err="1" smtClean="0"/>
              <a:t>pcap-geolocate</a:t>
            </a:r>
            <a:r>
              <a:rPr lang="en-US" dirty="0" smtClean="0"/>
              <a:t>, port-knocking backdoor)</a:t>
            </a:r>
          </a:p>
          <a:p>
            <a:r>
              <a:rPr lang="en-US" dirty="0" smtClean="0"/>
              <a:t>Comments / Questions / Tomato throwing session</a:t>
            </a:r>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3" name="Content Placeholder 2"/>
          <p:cNvSpPr>
            <a:spLocks noGrp="1"/>
          </p:cNvSpPr>
          <p:nvPr>
            <p:ph idx="1"/>
          </p:nvPr>
        </p:nvSpPr>
        <p:spPr>
          <a:xfrm>
            <a:off x="1120000" y="3108959"/>
            <a:ext cx="10233800" cy="3068003"/>
          </a:xfrm>
        </p:spPr>
        <p:txBody>
          <a:bodyPr/>
          <a:lstStyle/>
          <a:p>
            <a:r>
              <a:rPr lang="en-US" dirty="0" smtClean="0"/>
              <a:t>Problem: How to exfiltrate data from:</a:t>
            </a:r>
          </a:p>
          <a:p>
            <a:pPr lvl="1"/>
            <a:r>
              <a:rPr lang="en-US" dirty="0" smtClean="0"/>
              <a:t>A) Airgapped systems or networks (no internet connection)?</a:t>
            </a:r>
          </a:p>
          <a:p>
            <a:pPr lvl="1"/>
            <a:r>
              <a:rPr lang="en-US" dirty="0" smtClean="0"/>
              <a:t>B) system with </a:t>
            </a:r>
            <a:r>
              <a:rPr lang="en-US" dirty="0"/>
              <a:t>h</a:t>
            </a:r>
            <a:r>
              <a:rPr lang="en-US" dirty="0" smtClean="0"/>
              <a:t>ighly monitored or restricted internet access (DPI, egress filtering, etc)?</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3" name="Content Placeholder 2"/>
          <p:cNvSpPr>
            <a:spLocks noGrp="1"/>
          </p:cNvSpPr>
          <p:nvPr>
            <p:ph idx="1"/>
          </p:nvPr>
        </p:nvSpPr>
        <p:spPr>
          <a:xfrm>
            <a:off x="1120000" y="3108959"/>
            <a:ext cx="10233800" cy="3068003"/>
          </a:xfrm>
        </p:spPr>
        <p:txBody>
          <a:bodyPr/>
          <a:lstStyle/>
          <a:p>
            <a:r>
              <a:rPr lang="en-US" dirty="0" smtClean="0"/>
              <a:t>Answer: Use custom 802.11 frames!</a:t>
            </a:r>
          </a:p>
        </p:txBody>
      </p:sp>
    </p:spTree>
    <p:extLst>
      <p:ext uri="{BB962C8B-B14F-4D97-AF65-F5344CB8AC3E}">
        <p14:creationId xmlns="" xmlns:p14="http://schemas.microsoft.com/office/powerpoint/2010/main" val="3940264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pic>
        <p:nvPicPr>
          <p:cNvPr id="1026" name="Picture 2" descr="https://npercoco.typepad.com/.a/6a0133f264aa62970b01b7c6ff676e970b-pi"/>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1685340" y="1774824"/>
            <a:ext cx="8821319" cy="47072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2899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pic>
        <p:nvPicPr>
          <p:cNvPr id="2052" name="Picture 4" descr="https://npercoco.typepad.com/.a/6a0133f264aa62970b01bb07a4a6a7970d-pi"/>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1856938" y="1561464"/>
            <a:ext cx="8478124" cy="494093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5206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pic>
        <p:nvPicPr>
          <p:cNvPr id="8" name="Content Placeholder 7"/>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1120775" y="2211854"/>
            <a:ext cx="10233025" cy="3578879"/>
          </a:xfrm>
        </p:spPr>
      </p:pic>
    </p:spTree>
    <p:extLst>
      <p:ext uri="{BB962C8B-B14F-4D97-AF65-F5344CB8AC3E}">
        <p14:creationId xmlns="" xmlns:p14="http://schemas.microsoft.com/office/powerpoint/2010/main" val="2156708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3" name="Content Placeholder 2"/>
          <p:cNvSpPr>
            <a:spLocks noGrp="1"/>
          </p:cNvSpPr>
          <p:nvPr>
            <p:ph idx="1"/>
          </p:nvPr>
        </p:nvSpPr>
        <p:spPr/>
        <p:txBody>
          <a:bodyPr/>
          <a:lstStyle/>
          <a:p>
            <a:endParaRPr lang="pt-PT" dirty="0" smtClean="0"/>
          </a:p>
          <a:p>
            <a:endParaRPr lang="pt-PT" dirty="0"/>
          </a:p>
          <a:p>
            <a:endParaRPr lang="pt-PT" dirty="0" smtClean="0"/>
          </a:p>
          <a:p>
            <a:r>
              <a:rPr lang="pt-PT" dirty="0" smtClean="0"/>
              <a:t>Writing a detector for Smuggler/Covert Cupid/Chura-Liya:</a:t>
            </a:r>
          </a:p>
          <a:p>
            <a:pPr lvl="1"/>
            <a:r>
              <a:rPr lang="pt-PT" dirty="0" smtClean="0"/>
              <a:t>Beacon frames with SSID field larger than 32 bytes</a:t>
            </a:r>
          </a:p>
          <a:p>
            <a:pPr lvl="1"/>
            <a:r>
              <a:rPr lang="pt-PT" dirty="0" smtClean="0"/>
              <a:t>Probe Requests with Rates field larger than 32 bytes</a:t>
            </a:r>
          </a:p>
          <a:p>
            <a:pPr lvl="1"/>
            <a:r>
              <a:rPr lang="pt-PT" dirty="0" smtClean="0"/>
              <a:t>Regex search for common unix words (root, bash, etc)</a:t>
            </a:r>
          </a:p>
          <a:p>
            <a:pPr marL="457200" lvl="1" indent="0">
              <a:buNone/>
            </a:pPr>
            <a:endParaRPr lang="pt-PT" dirty="0"/>
          </a:p>
        </p:txBody>
      </p:sp>
    </p:spTree>
    <p:extLst>
      <p:ext uri="{BB962C8B-B14F-4D97-AF65-F5344CB8AC3E}">
        <p14:creationId xmlns="" xmlns:p14="http://schemas.microsoft.com/office/powerpoint/2010/main" val="1188189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3" name="Content Placeholder 2"/>
          <p:cNvSpPr>
            <a:spLocks noGrp="1"/>
          </p:cNvSpPr>
          <p:nvPr>
            <p:ph idx="1"/>
          </p:nvPr>
        </p:nvSpPr>
        <p:spPr>
          <a:xfrm>
            <a:off x="1120000" y="1788159"/>
            <a:ext cx="10233800" cy="2529523"/>
          </a:xfrm>
        </p:spPr>
        <p:txBody>
          <a:bodyPr/>
          <a:lstStyle/>
          <a:p>
            <a:r>
              <a:rPr lang="pt-PT" dirty="0" smtClean="0"/>
              <a:t>A different approach - Use 802.11 Data Packets</a:t>
            </a:r>
          </a:p>
          <a:p>
            <a:pPr marL="457200" lvl="1" indent="0">
              <a:buNone/>
            </a:pPr>
            <a:endParaRPr lang="pt-PT" dirty="0" smtClean="0"/>
          </a:p>
        </p:txBody>
      </p:sp>
    </p:spTree>
    <p:extLst>
      <p:ext uri="{BB962C8B-B14F-4D97-AF65-F5344CB8AC3E}">
        <p14:creationId xmlns="" xmlns:p14="http://schemas.microsoft.com/office/powerpoint/2010/main" val="1327222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25602" name="AutoShape 2" descr="Image result for demo me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4" name="AutoShape 4" descr="Image result for demo me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606" name="AutoShape 6" descr="Image result for demo meme"/>
          <p:cNvSpPr>
            <a:spLocks noChangeAspect="1" noChangeArrowheads="1"/>
          </p:cNvSpPr>
          <p:nvPr/>
        </p:nvSpPr>
        <p:spPr bwMode="auto">
          <a:xfrm>
            <a:off x="155575" y="-1516063"/>
            <a:ext cx="4762500" cy="31718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5607" name="Picture 7"/>
          <p:cNvPicPr>
            <a:picLocks noChangeAspect="1" noChangeArrowheads="1"/>
          </p:cNvPicPr>
          <p:nvPr/>
        </p:nvPicPr>
        <p:blipFill>
          <a:blip r:embed="rId3"/>
          <a:srcRect/>
          <a:stretch>
            <a:fillRect/>
          </a:stretch>
        </p:blipFill>
        <p:spPr bwMode="auto">
          <a:xfrm>
            <a:off x="3112168" y="1983831"/>
            <a:ext cx="5983705" cy="3985147"/>
          </a:xfrm>
          <a:prstGeom prst="rect">
            <a:avLst/>
          </a:prstGeom>
          <a:noFill/>
          <a:ln w="9525">
            <a:noFill/>
            <a:miter lim="800000"/>
            <a:headEnd/>
            <a:tailEnd/>
          </a:ln>
        </p:spPr>
      </p:pic>
    </p:spTree>
    <p:extLst>
      <p:ext uri="{BB962C8B-B14F-4D97-AF65-F5344CB8AC3E}">
        <p14:creationId xmlns="" xmlns:p14="http://schemas.microsoft.com/office/powerpoint/2010/main" val="1057616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Out-of-Band Communications Channel</a:t>
            </a:r>
            <a:endParaRPr lang="en-US" dirty="0"/>
          </a:p>
        </p:txBody>
      </p:sp>
      <p:sp>
        <p:nvSpPr>
          <p:cNvPr id="7" name="Content Placeholder 6"/>
          <p:cNvSpPr>
            <a:spLocks noGrp="1"/>
          </p:cNvSpPr>
          <p:nvPr>
            <p:ph idx="1"/>
          </p:nvPr>
        </p:nvSpPr>
        <p:spPr/>
        <p:txBody>
          <a:bodyPr/>
          <a:lstStyle/>
          <a:p>
            <a:r>
              <a:rPr lang="pt-PT" dirty="0" smtClean="0"/>
              <a:t>Detecting OOBackdoor</a:t>
            </a:r>
          </a:p>
          <a:p>
            <a:r>
              <a:rPr lang="pt-PT" dirty="0" smtClean="0"/>
              <a:t>Protocol limitations</a:t>
            </a:r>
          </a:p>
          <a:p>
            <a:r>
              <a:rPr lang="pt-PT" dirty="0" smtClean="0"/>
              <a:t>Work-in-Progress</a:t>
            </a:r>
          </a:p>
        </p:txBody>
      </p:sp>
    </p:spTree>
    <p:extLst>
      <p:ext uri="{BB962C8B-B14F-4D97-AF65-F5344CB8AC3E}">
        <p14:creationId xmlns="" xmlns:p14="http://schemas.microsoft.com/office/powerpoint/2010/main" val="2385937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663" y="3108325"/>
            <a:ext cx="10515600" cy="1325563"/>
          </a:xfrm>
        </p:spPr>
        <p:txBody>
          <a:bodyPr/>
          <a:lstStyle/>
          <a:p>
            <a:pPr algn="ctr"/>
            <a:r>
              <a:rPr lang="en-US" dirty="0" smtClean="0"/>
              <a:t>Scapy </a:t>
            </a:r>
            <a:r>
              <a:rPr lang="en-US" dirty="0" err="1" smtClean="0"/>
              <a:t>Utils</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Geolocate-pcap.py</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Port-Knocking Backdoor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 xmlns:p14="http://schemas.microsoft.com/office/powerpoint/2010/main" val="77861099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airpwn-ng</a:t>
            </a:r>
            <a:endParaRPr lang="en-US" dirty="0"/>
          </a:p>
        </p:txBody>
      </p:sp>
      <p:sp>
        <p:nvSpPr>
          <p:cNvPr id="3" name="Content Placeholder 2"/>
          <p:cNvSpPr>
            <a:spLocks noGrp="1"/>
          </p:cNvSpPr>
          <p:nvPr>
            <p:ph idx="1"/>
          </p:nvPr>
        </p:nvSpPr>
        <p:spPr/>
        <p:txBody>
          <a:bodyPr/>
          <a:lstStyle/>
          <a:p>
            <a:r>
              <a:rPr lang="en-US" dirty="0" smtClean="0"/>
              <a:t>Conceptualized from the original </a:t>
            </a:r>
            <a:r>
              <a:rPr lang="en-US" dirty="0" err="1" smtClean="0"/>
              <a:t>airpwn</a:t>
            </a:r>
            <a:r>
              <a:rPr lang="en-US" dirty="0" smtClean="0"/>
              <a:t> by t0ast</a:t>
            </a:r>
          </a:p>
          <a:p>
            <a:r>
              <a:rPr lang="en-US" dirty="0" smtClean="0"/>
              <a:t>POC in bash</a:t>
            </a:r>
          </a:p>
          <a:p>
            <a:pPr lvl="1"/>
            <a:r>
              <a:rPr lang="en-US" dirty="0" err="1" smtClean="0"/>
              <a:t>Remastered</a:t>
            </a:r>
            <a:r>
              <a:rPr lang="en-US" dirty="0" smtClean="0"/>
              <a:t> in Python</a:t>
            </a:r>
          </a:p>
          <a:p>
            <a:r>
              <a:rPr lang="en-US" dirty="0" smtClean="0"/>
              <a:t>Why does it work?</a:t>
            </a:r>
          </a:p>
          <a:p>
            <a:pPr lvl="1"/>
            <a:r>
              <a:rPr lang="en-US" dirty="0" smtClean="0"/>
              <a:t>1</a:t>
            </a:r>
            <a:r>
              <a:rPr lang="en-US" baseline="30000" dirty="0" smtClean="0"/>
              <a:t>st</a:t>
            </a:r>
            <a:r>
              <a:rPr lang="en-US" dirty="0" smtClean="0"/>
              <a:t> to the finish line of course…</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airpwn-ng</a:t>
            </a:r>
            <a:endParaRPr lang="en-US" dirty="0"/>
          </a:p>
        </p:txBody>
      </p:sp>
      <p:sp>
        <p:nvSpPr>
          <p:cNvPr id="3" name="Content Placeholder 2"/>
          <p:cNvSpPr>
            <a:spLocks noGrp="1"/>
          </p:cNvSpPr>
          <p:nvPr>
            <p:ph idx="1"/>
          </p:nvPr>
        </p:nvSpPr>
        <p:spPr/>
        <p:txBody>
          <a:bodyPr/>
          <a:lstStyle/>
          <a:p>
            <a:r>
              <a:rPr lang="en-US" dirty="0" smtClean="0"/>
              <a:t>Open </a:t>
            </a:r>
            <a:r>
              <a:rPr lang="en-US" dirty="0" err="1" smtClean="0"/>
              <a:t>wifi</a:t>
            </a:r>
            <a:r>
              <a:rPr lang="en-US" dirty="0" smtClean="0"/>
              <a:t> simple concept demonstration</a:t>
            </a:r>
          </a:p>
          <a:p>
            <a:pPr lvl="1"/>
            <a:r>
              <a:rPr lang="en-US" dirty="0" smtClean="0"/>
              <a:t>This is our fastest example as no encryption needed</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pyDot11</a:t>
            </a:r>
            <a:endParaRPr lang="en-US" dirty="0"/>
          </a:p>
        </p:txBody>
      </p:sp>
      <p:sp>
        <p:nvSpPr>
          <p:cNvPr id="3" name="Content Placeholder 2"/>
          <p:cNvSpPr>
            <a:spLocks noGrp="1"/>
          </p:cNvSpPr>
          <p:nvPr>
            <p:ph idx="1"/>
          </p:nvPr>
        </p:nvSpPr>
        <p:spPr/>
        <p:txBody>
          <a:bodyPr/>
          <a:lstStyle/>
          <a:p>
            <a:r>
              <a:rPr lang="en-US" dirty="0" smtClean="0"/>
              <a:t>On-the-fly encryption and decryption of 802.11</a:t>
            </a:r>
          </a:p>
          <a:p>
            <a:pPr lvl="1"/>
            <a:r>
              <a:rPr lang="en-US" dirty="0" smtClean="0"/>
              <a:t>WEP or WPA</a:t>
            </a:r>
          </a:p>
          <a:p>
            <a:pPr lvl="2"/>
            <a:r>
              <a:rPr lang="en-US" dirty="0" smtClean="0"/>
              <a:t>CCMP only right now, no TKIP…</a:t>
            </a:r>
          </a:p>
          <a:p>
            <a:r>
              <a:rPr lang="en-US" dirty="0" smtClean="0"/>
              <a:t>Created because stryngs could not find any other tool like it</a:t>
            </a:r>
          </a:p>
          <a:p>
            <a:pPr lvl="1"/>
            <a:r>
              <a:rPr lang="en-US" dirty="0" smtClean="0"/>
              <a:t>airventriloquist-ng...</a:t>
            </a:r>
          </a:p>
          <a:p>
            <a:r>
              <a:rPr lang="en-US" dirty="0" smtClean="0"/>
              <a:t>Learned, so much</a:t>
            </a:r>
          </a:p>
          <a:p>
            <a:pPr lvl="1"/>
            <a:r>
              <a:rPr lang="en-US" dirty="0" smtClean="0"/>
              <a:t>Passion and devotion pays off.</a:t>
            </a:r>
          </a:p>
          <a:p>
            <a:r>
              <a:rPr lang="en-US" dirty="0" smtClean="0"/>
              <a:t>Eventually will be scrapped in favor of airventriloquist-ng as a .so for Python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airpwn-ng</a:t>
            </a:r>
            <a:endParaRPr lang="en-US" dirty="0"/>
          </a:p>
        </p:txBody>
      </p:sp>
      <p:sp>
        <p:nvSpPr>
          <p:cNvPr id="3" name="Content Placeholder 2"/>
          <p:cNvSpPr>
            <a:spLocks noGrp="1"/>
          </p:cNvSpPr>
          <p:nvPr>
            <p:ph idx="1"/>
          </p:nvPr>
        </p:nvSpPr>
        <p:spPr/>
        <p:txBody>
          <a:bodyPr/>
          <a:lstStyle/>
          <a:p>
            <a:r>
              <a:rPr lang="en-US" dirty="0" smtClean="0"/>
              <a:t>Encrypted </a:t>
            </a:r>
            <a:r>
              <a:rPr lang="en-US" dirty="0" err="1" smtClean="0"/>
              <a:t>wifi</a:t>
            </a:r>
            <a:r>
              <a:rPr lang="en-US" dirty="0" smtClean="0"/>
              <a:t> demo</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4" name="Picture 3"/>
          <p:cNvPicPr>
            <a:picLocks noChangeAspect="1" noChangeArrowheads="1"/>
          </p:cNvPicPr>
          <p:nvPr/>
        </p:nvPicPr>
        <p:blipFill>
          <a:blip r:embed="rId3"/>
          <a:srcRect/>
          <a:stretch>
            <a:fillRect/>
          </a:stretch>
        </p:blipFill>
        <p:spPr bwMode="auto">
          <a:xfrm>
            <a:off x="3795060" y="1787956"/>
            <a:ext cx="4578920" cy="4430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a:p>
            <a:r>
              <a:rPr lang="en-US" dirty="0" smtClean="0"/>
              <a:t>Q: How many of you know how TCP/IP works?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a:p>
            <a:r>
              <a:rPr lang="en-US" dirty="0" smtClean="0"/>
              <a:t>Q: How many of you know how TCP/IP works? </a:t>
            </a:r>
          </a:p>
          <a:p>
            <a:r>
              <a:rPr lang="en-US" dirty="0" smtClean="0"/>
              <a:t>Q: How many or you have played with raw packets before?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a:p>
            <a:r>
              <a:rPr lang="en-US" dirty="0" smtClean="0"/>
              <a:t>Q: How many of you know how TCP/IP works? </a:t>
            </a:r>
          </a:p>
          <a:p>
            <a:r>
              <a:rPr lang="en-US" dirty="0" smtClean="0"/>
              <a:t>Q: How many or you have played with raw packets before?</a:t>
            </a:r>
          </a:p>
          <a:p>
            <a:r>
              <a:rPr lang="en-US" dirty="0" smtClean="0"/>
              <a:t>Q: How many of you are comfortable in python?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Questions</a:t>
            </a:r>
            <a:endParaRPr lang="en-US" dirty="0"/>
          </a:p>
        </p:txBody>
      </p:sp>
      <p:sp>
        <p:nvSpPr>
          <p:cNvPr id="3" name="Content Placeholder 2"/>
          <p:cNvSpPr>
            <a:spLocks noGrp="1"/>
          </p:cNvSpPr>
          <p:nvPr>
            <p:ph idx="1"/>
          </p:nvPr>
        </p:nvSpPr>
        <p:spPr/>
        <p:txBody>
          <a:bodyPr/>
          <a:lstStyle/>
          <a:p>
            <a:r>
              <a:rPr lang="en-US" dirty="0" smtClean="0"/>
              <a:t>Q: How many of you know what a raw HTTP GET looks like? </a:t>
            </a:r>
          </a:p>
          <a:p>
            <a:r>
              <a:rPr lang="en-US" dirty="0" smtClean="0"/>
              <a:t>Q: How many of you know how TCP/IP works? </a:t>
            </a:r>
          </a:p>
          <a:p>
            <a:r>
              <a:rPr lang="en-US" dirty="0" smtClean="0"/>
              <a:t>Q: How many or you have played with raw packets before?</a:t>
            </a:r>
          </a:p>
          <a:p>
            <a:r>
              <a:rPr lang="en-US" dirty="0" smtClean="0"/>
              <a:t>Q: How many of you are comfortable in python?</a:t>
            </a:r>
          </a:p>
          <a:p>
            <a:r>
              <a:rPr lang="en-US" dirty="0" smtClean="0"/>
              <a:t>Q: How many of you are blue teamers?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TF10001006</Template>
  <TotalTime>2905</TotalTime>
  <Words>1822</Words>
  <Application>Microsoft Office PowerPoint</Application>
  <PresentationFormat>Custom</PresentationFormat>
  <Paragraphs>327</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Depth</vt:lpstr>
      <vt:lpstr>Build your stack with Scapy</vt:lpstr>
      <vt:lpstr>Disclaimer</vt:lpstr>
      <vt:lpstr>ping stryngs</vt:lpstr>
      <vt:lpstr>nmap workshop -vvv</vt:lpstr>
      <vt:lpstr>Primer Questions</vt:lpstr>
      <vt:lpstr>Primer Questions</vt:lpstr>
      <vt:lpstr>Primer Questions</vt:lpstr>
      <vt:lpstr>Primer Questions</vt:lpstr>
      <vt:lpstr>Primer Questions</vt:lpstr>
      <vt:lpstr>Primer Questions</vt:lpstr>
      <vt:lpstr>tmux / Screen</vt:lpstr>
      <vt:lpstr>IPython</vt:lpstr>
      <vt:lpstr>802.11</vt:lpstr>
      <vt:lpstr>Useful 802.11 Acronyms</vt:lpstr>
      <vt:lpstr>Useful 802.11 Acronyms</vt:lpstr>
      <vt:lpstr>Useful 802.11 Acronyms</vt:lpstr>
      <vt:lpstr>From-DS and To-DS</vt:lpstr>
      <vt:lpstr>Address Fields</vt:lpstr>
      <vt:lpstr>Crazy Memory Time</vt:lpstr>
      <vt:lpstr>Crazy Memory Time</vt:lpstr>
      <vt:lpstr>Crazy Memory Time</vt:lpstr>
      <vt:lpstr>Crazy Memory Time</vt:lpstr>
      <vt:lpstr>Crazy Memory Time</vt:lpstr>
      <vt:lpstr>TCP</vt:lpstr>
      <vt:lpstr>TCP</vt:lpstr>
      <vt:lpstr>TCP</vt:lpstr>
      <vt:lpstr>TCP</vt:lpstr>
      <vt:lpstr>TCP</vt:lpstr>
      <vt:lpstr>TCP</vt:lpstr>
      <vt:lpstr>TCP Flags</vt:lpstr>
      <vt:lpstr>TCP Flags</vt:lpstr>
      <vt:lpstr>TCP #s</vt:lpstr>
      <vt:lpstr>TCP #s</vt:lpstr>
      <vt:lpstr>TCP #s</vt:lpstr>
      <vt:lpstr>Coooookies!</vt:lpstr>
      <vt:lpstr>Scapy</vt:lpstr>
      <vt:lpstr>Scapy tidbits</vt:lpstr>
      <vt:lpstr>Learning to fly</vt:lpstr>
      <vt:lpstr>This is my Rifle</vt:lpstr>
      <vt:lpstr>Out-of-Band Communications Channel</vt:lpstr>
      <vt:lpstr>Out-of-Band Communications Channel</vt:lpstr>
      <vt:lpstr>Out-of-Band Communications Channel</vt:lpstr>
      <vt:lpstr>Out-of-Band Communications Channel</vt:lpstr>
      <vt:lpstr>Out-of-Band Communications Channel</vt:lpstr>
      <vt:lpstr>Out-of-Band Communications Channel</vt:lpstr>
      <vt:lpstr>Out-of-Band Communications Channel</vt:lpstr>
      <vt:lpstr>Out-of-Band Communications Channel</vt:lpstr>
      <vt:lpstr>Out-of-Band Communications Channel</vt:lpstr>
      <vt:lpstr>Scapy Utils</vt:lpstr>
      <vt:lpstr>Geolocate-pcap.py</vt:lpstr>
      <vt:lpstr>Port-Knocking Backdoor</vt:lpstr>
      <vt:lpstr>airpwn-ng</vt:lpstr>
      <vt:lpstr>airpwn-ng</vt:lpstr>
      <vt:lpstr>pyDot11</vt:lpstr>
      <vt:lpstr>airpwn-ng</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stack with Scapy</dc:title>
  <cp:lastModifiedBy>vuser</cp:lastModifiedBy>
  <cp:revision>61</cp:revision>
  <dcterms:created xsi:type="dcterms:W3CDTF">2015-09-22T16:41:35Z</dcterms:created>
  <dcterms:modified xsi:type="dcterms:W3CDTF">2017-07-27T22:09:37Z</dcterms:modified>
</cp:coreProperties>
</file>